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71" r:id="rId4"/>
    <p:sldId id="274" r:id="rId5"/>
    <p:sldId id="275" r:id="rId6"/>
    <p:sldId id="276" r:id="rId7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[PatFragebogen_2024.xlsx]Pivot!PivotTable5</c:name>
    <c:fmtId val="6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EWP</a:t>
            </a:r>
            <a:r>
              <a:rPr lang="de-DE" b="1" baseline="0" dirty="0" smtClean="0"/>
              <a:t> Stationen Januar-März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Pivot!$B$6</c:f>
              <c:strCache>
                <c:ptCount val="1"/>
                <c:pt idx="0">
                  <c:v>ZufriedenheitErgoPhysio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Pivot!$B$7:$B$16</c:f>
              <c:numCache>
                <c:formatCode>0.0</c:formatCode>
                <c:ptCount val="9"/>
                <c:pt idx="0">
                  <c:v>1.3898305084745763</c:v>
                </c:pt>
                <c:pt idx="1">
                  <c:v>1.2105263157894737</c:v>
                </c:pt>
                <c:pt idx="2">
                  <c:v>1.1428571428571428</c:v>
                </c:pt>
                <c:pt idx="3">
                  <c:v>1.4883720930232558</c:v>
                </c:pt>
                <c:pt idx="4">
                  <c:v>1.609375</c:v>
                </c:pt>
                <c:pt idx="5">
                  <c:v>1.4375</c:v>
                </c:pt>
                <c:pt idx="6">
                  <c:v>1</c:v>
                </c:pt>
                <c:pt idx="7">
                  <c:v>1.4242424242424243</c:v>
                </c:pt>
                <c:pt idx="8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26-4BA9-89C1-B8248CCCDDA4}"/>
            </c:ext>
          </c:extLst>
        </c:ser>
        <c:ser>
          <c:idx val="1"/>
          <c:order val="1"/>
          <c:tx>
            <c:strRef>
              <c:f>Pivot!$C$6</c:f>
              <c:strCache>
                <c:ptCount val="1"/>
                <c:pt idx="0">
                  <c:v>ZufriedenheitKunstMusik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Pivot!$C$7:$C$16</c:f>
              <c:numCache>
                <c:formatCode>0.0</c:formatCode>
                <c:ptCount val="9"/>
                <c:pt idx="0">
                  <c:v>1.3333333333333333</c:v>
                </c:pt>
                <c:pt idx="1">
                  <c:v>0.91666666666666663</c:v>
                </c:pt>
                <c:pt idx="2">
                  <c:v>1</c:v>
                </c:pt>
                <c:pt idx="3">
                  <c:v>1.1212121212121211</c:v>
                </c:pt>
                <c:pt idx="4">
                  <c:v>1.1632653061224489</c:v>
                </c:pt>
                <c:pt idx="5">
                  <c:v>1.2307692307692308</c:v>
                </c:pt>
                <c:pt idx="6">
                  <c:v>1.25</c:v>
                </c:pt>
                <c:pt idx="7">
                  <c:v>0.68</c:v>
                </c:pt>
                <c:pt idx="8">
                  <c:v>1.2424242424242424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26-4BA9-89C1-B8248CCCDDA4}"/>
            </c:ext>
          </c:extLst>
        </c:ser>
        <c:ser>
          <c:idx val="2"/>
          <c:order val="2"/>
          <c:tx>
            <c:strRef>
              <c:f>Pivot!$D$6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Pivot!$D$7:$D$16</c:f>
              <c:numCache>
                <c:formatCode>0.0</c:formatCode>
                <c:ptCount val="9"/>
                <c:pt idx="0">
                  <c:v>1.7818181818181817</c:v>
                </c:pt>
                <c:pt idx="1">
                  <c:v>1.75</c:v>
                </c:pt>
                <c:pt idx="2">
                  <c:v>1.5</c:v>
                </c:pt>
                <c:pt idx="3">
                  <c:v>1.6585365853658536</c:v>
                </c:pt>
                <c:pt idx="4">
                  <c:v>2</c:v>
                </c:pt>
                <c:pt idx="5">
                  <c:v>2.0909090909090908</c:v>
                </c:pt>
                <c:pt idx="6">
                  <c:v>1.1666666666666667</c:v>
                </c:pt>
                <c:pt idx="7">
                  <c:v>1.5806451612903225</c:v>
                </c:pt>
                <c:pt idx="8">
                  <c:v>1.4883720930232558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26-4BA9-89C1-B8248CCCDDA4}"/>
            </c:ext>
          </c:extLst>
        </c:ser>
        <c:ser>
          <c:idx val="3"/>
          <c:order val="3"/>
          <c:tx>
            <c:strRef>
              <c:f>Pivot!$E$6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Pivot!$E$7:$E$16</c:f>
              <c:numCache>
                <c:formatCode>0.0</c:formatCode>
                <c:ptCount val="9"/>
                <c:pt idx="0">
                  <c:v>1.576271186440678</c:v>
                </c:pt>
                <c:pt idx="1">
                  <c:v>1.75</c:v>
                </c:pt>
                <c:pt idx="2">
                  <c:v>1.75</c:v>
                </c:pt>
                <c:pt idx="3">
                  <c:v>1.4888888888888889</c:v>
                </c:pt>
                <c:pt idx="4">
                  <c:v>1.5692307692307692</c:v>
                </c:pt>
                <c:pt idx="5">
                  <c:v>1.4375</c:v>
                </c:pt>
                <c:pt idx="6">
                  <c:v>1</c:v>
                </c:pt>
                <c:pt idx="7">
                  <c:v>1.3333333333333333</c:v>
                </c:pt>
                <c:pt idx="8">
                  <c:v>1.4444444444444444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26-4BA9-89C1-B8248CCCDDA4}"/>
            </c:ext>
          </c:extLst>
        </c:ser>
        <c:ser>
          <c:idx val="4"/>
          <c:order val="4"/>
          <c:tx>
            <c:strRef>
              <c:f>Pivot!$F$6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Pivot!$F$7:$F$16</c:f>
              <c:numCache>
                <c:formatCode>0.0</c:formatCode>
                <c:ptCount val="9"/>
                <c:pt idx="0">
                  <c:v>1.5087719298245614</c:v>
                </c:pt>
                <c:pt idx="1">
                  <c:v>1.5263157894736843</c:v>
                </c:pt>
                <c:pt idx="2">
                  <c:v>1.25</c:v>
                </c:pt>
                <c:pt idx="3">
                  <c:v>1.2954545454545454</c:v>
                </c:pt>
                <c:pt idx="4">
                  <c:v>1.3870967741935485</c:v>
                </c:pt>
                <c:pt idx="5">
                  <c:v>1.9333333333333333</c:v>
                </c:pt>
                <c:pt idx="6">
                  <c:v>1.1666666666666667</c:v>
                </c:pt>
                <c:pt idx="7">
                  <c:v>1.4242424242424243</c:v>
                </c:pt>
                <c:pt idx="8">
                  <c:v>1.4666666666666666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26-4BA9-89C1-B8248CCCDDA4}"/>
            </c:ext>
          </c:extLst>
        </c:ser>
        <c:ser>
          <c:idx val="5"/>
          <c:order val="5"/>
          <c:tx>
            <c:strRef>
              <c:f>Pivot!$G$6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Pivot!$G$7:$G$16</c:f>
              <c:numCache>
                <c:formatCode>0.0</c:formatCode>
                <c:ptCount val="9"/>
                <c:pt idx="0">
                  <c:v>1.847457627118644</c:v>
                </c:pt>
                <c:pt idx="1">
                  <c:v>1.8421052631578947</c:v>
                </c:pt>
                <c:pt idx="2">
                  <c:v>1.5714285714285714</c:v>
                </c:pt>
                <c:pt idx="3">
                  <c:v>1.8604651162790697</c:v>
                </c:pt>
                <c:pt idx="4">
                  <c:v>1.8709677419354838</c:v>
                </c:pt>
                <c:pt idx="5">
                  <c:v>1.9333333333333333</c:v>
                </c:pt>
                <c:pt idx="6">
                  <c:v>1.4</c:v>
                </c:pt>
                <c:pt idx="7">
                  <c:v>2.1</c:v>
                </c:pt>
                <c:pt idx="8">
                  <c:v>1.9534883720930232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26-4BA9-89C1-B8248CCCDDA4}"/>
            </c:ext>
          </c:extLst>
        </c:ser>
        <c:ser>
          <c:idx val="6"/>
          <c:order val="6"/>
          <c:tx>
            <c:strRef>
              <c:f>Pivot!$H$6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Pivot!$H$7:$H$16</c:f>
              <c:numCache>
                <c:formatCode>0.0</c:formatCode>
                <c:ptCount val="9"/>
                <c:pt idx="0">
                  <c:v>1.5263157894736843</c:v>
                </c:pt>
                <c:pt idx="1">
                  <c:v>1.368421052631579</c:v>
                </c:pt>
                <c:pt idx="2">
                  <c:v>1.25</c:v>
                </c:pt>
                <c:pt idx="3">
                  <c:v>1.5</c:v>
                </c:pt>
                <c:pt idx="4">
                  <c:v>1.5737704918032787</c:v>
                </c:pt>
                <c:pt idx="5">
                  <c:v>1.4666666666666666</c:v>
                </c:pt>
                <c:pt idx="6">
                  <c:v>1.2</c:v>
                </c:pt>
                <c:pt idx="7">
                  <c:v>1.2580645161290323</c:v>
                </c:pt>
                <c:pt idx="8">
                  <c:v>1.5476190476190477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26-4BA9-89C1-B8248CCCDDA4}"/>
            </c:ext>
          </c:extLst>
        </c:ser>
        <c:ser>
          <c:idx val="7"/>
          <c:order val="7"/>
          <c:tx>
            <c:strRef>
              <c:f>Pivot!$I$6</c:f>
              <c:strCache>
                <c:ptCount val="1"/>
                <c:pt idx="0">
                  <c:v>Sauberkeit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Pivot!$I$7:$I$16</c:f>
              <c:numCache>
                <c:formatCode>0.0</c:formatCode>
                <c:ptCount val="9"/>
                <c:pt idx="0">
                  <c:v>1.2931034482758621</c:v>
                </c:pt>
                <c:pt idx="1">
                  <c:v>1.4</c:v>
                </c:pt>
                <c:pt idx="2">
                  <c:v>1.375</c:v>
                </c:pt>
                <c:pt idx="3">
                  <c:v>1.2222222222222223</c:v>
                </c:pt>
                <c:pt idx="4">
                  <c:v>1.328125</c:v>
                </c:pt>
                <c:pt idx="5">
                  <c:v>1.25</c:v>
                </c:pt>
                <c:pt idx="6">
                  <c:v>1</c:v>
                </c:pt>
                <c:pt idx="7">
                  <c:v>1.2727272727272727</c:v>
                </c:pt>
                <c:pt idx="8">
                  <c:v>1.288888888888889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26-4BA9-89C1-B8248CCCDDA4}"/>
            </c:ext>
          </c:extLst>
        </c:ser>
        <c:ser>
          <c:idx val="8"/>
          <c:order val="8"/>
          <c:tx>
            <c:strRef>
              <c:f>Pivot!$J$6</c:f>
              <c:strCache>
                <c:ptCount val="1"/>
                <c:pt idx="0">
                  <c:v>SauberkeitFussboden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Pivot!$J$7:$J$16</c:f>
              <c:numCache>
                <c:formatCode>0.0</c:formatCode>
                <c:ptCount val="9"/>
                <c:pt idx="0">
                  <c:v>1.3148148148148149</c:v>
                </c:pt>
                <c:pt idx="1">
                  <c:v>1.4</c:v>
                </c:pt>
                <c:pt idx="2">
                  <c:v>1.625</c:v>
                </c:pt>
                <c:pt idx="3">
                  <c:v>1.2727272727272727</c:v>
                </c:pt>
                <c:pt idx="4">
                  <c:v>1.3225806451612903</c:v>
                </c:pt>
                <c:pt idx="5">
                  <c:v>1.8</c:v>
                </c:pt>
                <c:pt idx="6">
                  <c:v>1</c:v>
                </c:pt>
                <c:pt idx="7">
                  <c:v>1.25</c:v>
                </c:pt>
                <c:pt idx="8">
                  <c:v>1.4222222222222223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26-4BA9-89C1-B8248CCCDDA4}"/>
            </c:ext>
          </c:extLst>
        </c:ser>
        <c:ser>
          <c:idx val="9"/>
          <c:order val="9"/>
          <c:tx>
            <c:strRef>
              <c:f>Pivot!$K$6</c:f>
              <c:strCache>
                <c:ptCount val="1"/>
                <c:pt idx="0">
                  <c:v>SauberkeitDuscheWC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Pivot!$K$7:$K$16</c:f>
              <c:numCache>
                <c:formatCode>0.0</c:formatCode>
                <c:ptCount val="9"/>
                <c:pt idx="0">
                  <c:v>1.3888888888888888</c:v>
                </c:pt>
                <c:pt idx="1">
                  <c:v>1.5</c:v>
                </c:pt>
                <c:pt idx="2">
                  <c:v>1.25</c:v>
                </c:pt>
                <c:pt idx="3">
                  <c:v>1.3636363636363635</c:v>
                </c:pt>
                <c:pt idx="4">
                  <c:v>1.4444444444444444</c:v>
                </c:pt>
                <c:pt idx="5">
                  <c:v>1.625</c:v>
                </c:pt>
                <c:pt idx="6">
                  <c:v>1</c:v>
                </c:pt>
                <c:pt idx="7">
                  <c:v>1.2142857142857142</c:v>
                </c:pt>
                <c:pt idx="8">
                  <c:v>1.2666666666666666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A26-4BA9-89C1-B8248CCCDDA4}"/>
            </c:ext>
          </c:extLst>
        </c:ser>
        <c:ser>
          <c:idx val="10"/>
          <c:order val="10"/>
          <c:tx>
            <c:strRef>
              <c:f>Pivot!$L$6</c:f>
              <c:strCache>
                <c:ptCount val="1"/>
                <c:pt idx="0">
                  <c:v>SauberkeitRegale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Pivot!$L$7:$L$16</c:f>
              <c:numCache>
                <c:formatCode>0.0</c:formatCode>
                <c:ptCount val="9"/>
                <c:pt idx="0">
                  <c:v>1.4150943396226414</c:v>
                </c:pt>
                <c:pt idx="1">
                  <c:v>1.2</c:v>
                </c:pt>
                <c:pt idx="2">
                  <c:v>1.5</c:v>
                </c:pt>
                <c:pt idx="3">
                  <c:v>1.3863636363636365</c:v>
                </c:pt>
                <c:pt idx="4">
                  <c:v>1.3709677419354838</c:v>
                </c:pt>
                <c:pt idx="5">
                  <c:v>1.8666666666666667</c:v>
                </c:pt>
                <c:pt idx="6">
                  <c:v>1</c:v>
                </c:pt>
                <c:pt idx="7">
                  <c:v>1.2592592592592593</c:v>
                </c:pt>
                <c:pt idx="8">
                  <c:v>1.3023255813953489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26-4BA9-89C1-B8248CCCDDA4}"/>
            </c:ext>
          </c:extLst>
        </c:ser>
        <c:ser>
          <c:idx val="11"/>
          <c:order val="11"/>
          <c:tx>
            <c:strRef>
              <c:f>Pivot!$M$6</c:f>
              <c:strCache>
                <c:ptCount val="1"/>
                <c:pt idx="0">
                  <c:v>SauberkeitLeerungAbfall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Pivot!$M$7:$M$16</c:f>
              <c:numCache>
                <c:formatCode>0.0</c:formatCode>
                <c:ptCount val="9"/>
                <c:pt idx="0">
                  <c:v>1.1111111111111112</c:v>
                </c:pt>
                <c:pt idx="1">
                  <c:v>1</c:v>
                </c:pt>
                <c:pt idx="2">
                  <c:v>1</c:v>
                </c:pt>
                <c:pt idx="3">
                  <c:v>1.1590909090909092</c:v>
                </c:pt>
                <c:pt idx="4">
                  <c:v>1.1587301587301588</c:v>
                </c:pt>
                <c:pt idx="5">
                  <c:v>1.5333333333333334</c:v>
                </c:pt>
                <c:pt idx="6">
                  <c:v>1</c:v>
                </c:pt>
                <c:pt idx="7">
                  <c:v>1.0384615384615385</c:v>
                </c:pt>
                <c:pt idx="8">
                  <c:v>1.2444444444444445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A26-4BA9-89C1-B8248CCCD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94256"/>
        <c:axId val="607694648"/>
      </c:barChart>
      <c:catAx>
        <c:axId val="6076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648"/>
        <c:crosses val="autoZero"/>
        <c:auto val="1"/>
        <c:lblAlgn val="ctr"/>
        <c:lblOffset val="100"/>
        <c:noMultiLvlLbl val="0"/>
      </c:catAx>
      <c:valAx>
        <c:axId val="60769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165151466189844"/>
          <c:y val="9.1618484818414336E-2"/>
          <c:w val="0.18615826663937871"/>
          <c:h val="0.83209265495991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[PatFragebogen_2024.xlsx]Pivot!PivotTable5</c:name>
    <c:fmtId val="7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Neurologie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Pivot!$B$6</c:f>
              <c:strCache>
                <c:ptCount val="1"/>
                <c:pt idx="0">
                  <c:v>ZufriedenheitErgoPhysio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Pivot!$B$7:$B$8</c:f>
              <c:numCache>
                <c:formatCode>0.0</c:formatCode>
                <c:ptCount val="1"/>
                <c:pt idx="0">
                  <c:v>1.1489361702127661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E-4314-9D41-8AC57663F40B}"/>
            </c:ext>
          </c:extLst>
        </c:ser>
        <c:ser>
          <c:idx val="1"/>
          <c:order val="1"/>
          <c:tx>
            <c:strRef>
              <c:f>Pivot!$C$6</c:f>
              <c:strCache>
                <c:ptCount val="1"/>
                <c:pt idx="0">
                  <c:v>ZufriedenheitKunstMusik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Pivot!$C$7:$C$8</c:f>
              <c:numCache>
                <c:formatCode>0.0</c:formatCode>
                <c:ptCount val="1"/>
                <c:pt idx="0">
                  <c:v>0.62857142857142856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E-4314-9D41-8AC57663F40B}"/>
            </c:ext>
          </c:extLst>
        </c:ser>
        <c:ser>
          <c:idx val="2"/>
          <c:order val="2"/>
          <c:tx>
            <c:strRef>
              <c:f>Pivot!$D$6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Pivot!$D$7:$D$8</c:f>
              <c:numCache>
                <c:formatCode>0.0</c:formatCode>
                <c:ptCount val="1"/>
                <c:pt idx="0">
                  <c:v>1.5833333333333333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0E-4314-9D41-8AC57663F40B}"/>
            </c:ext>
          </c:extLst>
        </c:ser>
        <c:ser>
          <c:idx val="3"/>
          <c:order val="3"/>
          <c:tx>
            <c:strRef>
              <c:f>Pivot!$E$6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Pivot!$E$7:$E$8</c:f>
              <c:numCache>
                <c:formatCode>0.0</c:formatCode>
                <c:ptCount val="1"/>
                <c:pt idx="0">
                  <c:v>1.7291666666666667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0E-4314-9D41-8AC57663F40B}"/>
            </c:ext>
          </c:extLst>
        </c:ser>
        <c:ser>
          <c:idx val="4"/>
          <c:order val="4"/>
          <c:tx>
            <c:strRef>
              <c:f>Pivot!$F$6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Pivot!$F$7:$F$8</c:f>
              <c:numCache>
                <c:formatCode>0.0</c:formatCode>
                <c:ptCount val="1"/>
                <c:pt idx="0">
                  <c:v>1.346938775510204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0E-4314-9D41-8AC57663F40B}"/>
            </c:ext>
          </c:extLst>
        </c:ser>
        <c:ser>
          <c:idx val="5"/>
          <c:order val="5"/>
          <c:tx>
            <c:strRef>
              <c:f>Pivot!$G$6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Pivot!$G$7:$G$8</c:f>
              <c:numCache>
                <c:formatCode>0.0</c:formatCode>
                <c:ptCount val="1"/>
                <c:pt idx="0">
                  <c:v>2.0869565217391304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0E-4314-9D41-8AC57663F40B}"/>
            </c:ext>
          </c:extLst>
        </c:ser>
        <c:ser>
          <c:idx val="6"/>
          <c:order val="6"/>
          <c:tx>
            <c:strRef>
              <c:f>Pivot!$H$6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Pivot!$H$7:$H$8</c:f>
              <c:numCache>
                <c:formatCode>0.0</c:formatCode>
                <c:ptCount val="1"/>
                <c:pt idx="0">
                  <c:v>1.425531914893617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0E-4314-9D41-8AC57663F40B}"/>
            </c:ext>
          </c:extLst>
        </c:ser>
        <c:ser>
          <c:idx val="7"/>
          <c:order val="7"/>
          <c:tx>
            <c:strRef>
              <c:f>Pivot!$I$6</c:f>
              <c:strCache>
                <c:ptCount val="1"/>
                <c:pt idx="0">
                  <c:v>Sauberkeit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Pivot!$I$7:$I$8</c:f>
              <c:numCache>
                <c:formatCode>0.0</c:formatCode>
                <c:ptCount val="1"/>
                <c:pt idx="0">
                  <c:v>1.2448979591836735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0E-4314-9D41-8AC57663F40B}"/>
            </c:ext>
          </c:extLst>
        </c:ser>
        <c:ser>
          <c:idx val="8"/>
          <c:order val="8"/>
          <c:tx>
            <c:strRef>
              <c:f>Pivot!$J$6</c:f>
              <c:strCache>
                <c:ptCount val="1"/>
                <c:pt idx="0">
                  <c:v>SauberkeitFussboden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Pivot!$J$7:$J$8</c:f>
              <c:numCache>
                <c:formatCode>0.0</c:formatCode>
                <c:ptCount val="1"/>
                <c:pt idx="0">
                  <c:v>1.2857142857142858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0E-4314-9D41-8AC57663F40B}"/>
            </c:ext>
          </c:extLst>
        </c:ser>
        <c:ser>
          <c:idx val="9"/>
          <c:order val="9"/>
          <c:tx>
            <c:strRef>
              <c:f>Pivot!$K$6</c:f>
              <c:strCache>
                <c:ptCount val="1"/>
                <c:pt idx="0">
                  <c:v>SauberkeitDuscheWC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Pivot!$K$7:$K$8</c:f>
              <c:numCache>
                <c:formatCode>0.0</c:formatCode>
                <c:ptCount val="1"/>
                <c:pt idx="0">
                  <c:v>1.2653061224489797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0E-4314-9D41-8AC57663F40B}"/>
            </c:ext>
          </c:extLst>
        </c:ser>
        <c:ser>
          <c:idx val="10"/>
          <c:order val="10"/>
          <c:tx>
            <c:strRef>
              <c:f>Pivot!$L$6</c:f>
              <c:strCache>
                <c:ptCount val="1"/>
                <c:pt idx="0">
                  <c:v>SauberkeitRegale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Pivot!$L$7:$L$8</c:f>
              <c:numCache>
                <c:formatCode>0.0</c:formatCode>
                <c:ptCount val="1"/>
                <c:pt idx="0">
                  <c:v>1.2765957446808511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0E-4314-9D41-8AC57663F40B}"/>
            </c:ext>
          </c:extLst>
        </c:ser>
        <c:ser>
          <c:idx val="11"/>
          <c:order val="11"/>
          <c:tx>
            <c:strRef>
              <c:f>Pivot!$M$6</c:f>
              <c:strCache>
                <c:ptCount val="1"/>
                <c:pt idx="0">
                  <c:v>SauberkeitLeerungAbfall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Pivot!$M$7:$M$8</c:f>
              <c:numCache>
                <c:formatCode>0.0</c:formatCode>
                <c:ptCount val="1"/>
                <c:pt idx="0">
                  <c:v>1.0816326530612246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70E-4314-9D41-8AC57663F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94256"/>
        <c:axId val="607694648"/>
      </c:barChart>
      <c:catAx>
        <c:axId val="6076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648"/>
        <c:crosses val="autoZero"/>
        <c:auto val="1"/>
        <c:lblAlgn val="ctr"/>
        <c:lblOffset val="100"/>
        <c:noMultiLvlLbl val="0"/>
      </c:catAx>
      <c:valAx>
        <c:axId val="60769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[PatFragebogen_2024.xlsx]Pivot!PivotTable5</c:name>
    <c:fmtId val="8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 b="1" dirty="0" smtClean="0"/>
          </a:p>
          <a:p>
            <a:pPr>
              <a:defRPr/>
            </a:pPr>
            <a:r>
              <a:rPr lang="de-DE" b="1" dirty="0" smtClean="0"/>
              <a:t>Stationen EWP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5687821387348665E-2"/>
          <c:y val="0.37375709122546996"/>
          <c:w val="0.75137784478277614"/>
          <c:h val="0.47721373958920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Pivot!$B$6</c:f>
              <c:strCache>
                <c:ptCount val="1"/>
                <c:pt idx="0">
                  <c:v>ZufriedenheitErgoPhysio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Pivot!$B$7:$B$16</c:f>
              <c:numCache>
                <c:formatCode>0.0</c:formatCode>
                <c:ptCount val="9"/>
                <c:pt idx="0">
                  <c:v>1.3636363636363635</c:v>
                </c:pt>
                <c:pt idx="1">
                  <c:v>1.2857142857142858</c:v>
                </c:pt>
                <c:pt idx="2">
                  <c:v>1.25</c:v>
                </c:pt>
                <c:pt idx="3">
                  <c:v>1.5652173913043479</c:v>
                </c:pt>
                <c:pt idx="4">
                  <c:v>1.4642857142857142</c:v>
                </c:pt>
                <c:pt idx="5">
                  <c:v>1.4444444444444444</c:v>
                </c:pt>
                <c:pt idx="6">
                  <c:v>1</c:v>
                </c:pt>
                <c:pt idx="7">
                  <c:v>1.4666666666666666</c:v>
                </c:pt>
                <c:pt idx="8">
                  <c:v>1.1428571428571428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9-482D-9968-0FA82C0A2B5F}"/>
            </c:ext>
          </c:extLst>
        </c:ser>
        <c:ser>
          <c:idx val="1"/>
          <c:order val="1"/>
          <c:tx>
            <c:strRef>
              <c:f>Pivot!$C$6</c:f>
              <c:strCache>
                <c:ptCount val="1"/>
                <c:pt idx="0">
                  <c:v>ZufriedenheitKunstMusik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Pivot!$C$7:$C$16</c:f>
              <c:numCache>
                <c:formatCode>0.0</c:formatCode>
                <c:ptCount val="9"/>
                <c:pt idx="0">
                  <c:v>0.9285714285714286</c:v>
                </c:pt>
                <c:pt idx="1">
                  <c:v>0.75</c:v>
                </c:pt>
                <c:pt idx="2">
                  <c:v>1.25</c:v>
                </c:pt>
                <c:pt idx="3">
                  <c:v>1.1333333333333333</c:v>
                </c:pt>
                <c:pt idx="4">
                  <c:v>1.2083333333333333</c:v>
                </c:pt>
                <c:pt idx="5">
                  <c:v>1.1428571428571428</c:v>
                </c:pt>
                <c:pt idx="6">
                  <c:v>1</c:v>
                </c:pt>
                <c:pt idx="7">
                  <c:v>0.7</c:v>
                </c:pt>
                <c:pt idx="8">
                  <c:v>1.1111111111111112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09-482D-9968-0FA82C0A2B5F}"/>
            </c:ext>
          </c:extLst>
        </c:ser>
        <c:ser>
          <c:idx val="2"/>
          <c:order val="2"/>
          <c:tx>
            <c:strRef>
              <c:f>Pivot!$D$6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Pivot!$D$7:$D$16</c:f>
              <c:numCache>
                <c:formatCode>0.0</c:formatCode>
                <c:ptCount val="9"/>
                <c:pt idx="0">
                  <c:v>1.5</c:v>
                </c:pt>
                <c:pt idx="1">
                  <c:v>1.4285714285714286</c:v>
                </c:pt>
                <c:pt idx="2">
                  <c:v>1.6</c:v>
                </c:pt>
                <c:pt idx="3">
                  <c:v>1.6363636363636365</c:v>
                </c:pt>
                <c:pt idx="4">
                  <c:v>2</c:v>
                </c:pt>
                <c:pt idx="5">
                  <c:v>2.4</c:v>
                </c:pt>
                <c:pt idx="6">
                  <c:v>1</c:v>
                </c:pt>
                <c:pt idx="7">
                  <c:v>1.4285714285714286</c:v>
                </c:pt>
                <c:pt idx="8">
                  <c:v>1.4242424242424243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09-482D-9968-0FA82C0A2B5F}"/>
            </c:ext>
          </c:extLst>
        </c:ser>
        <c:ser>
          <c:idx val="3"/>
          <c:order val="3"/>
          <c:tx>
            <c:strRef>
              <c:f>Pivot!$E$6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Pivot!$E$7:$E$16</c:f>
              <c:numCache>
                <c:formatCode>0.0</c:formatCode>
                <c:ptCount val="9"/>
                <c:pt idx="0">
                  <c:v>1.6818181818181819</c:v>
                </c:pt>
                <c:pt idx="1">
                  <c:v>1.7142857142857142</c:v>
                </c:pt>
                <c:pt idx="2">
                  <c:v>2.2000000000000002</c:v>
                </c:pt>
                <c:pt idx="3">
                  <c:v>1.52</c:v>
                </c:pt>
                <c:pt idx="4">
                  <c:v>1.3928571428571428</c:v>
                </c:pt>
                <c:pt idx="5">
                  <c:v>1.6666666666666667</c:v>
                </c:pt>
                <c:pt idx="6">
                  <c:v>1</c:v>
                </c:pt>
                <c:pt idx="7">
                  <c:v>1.2</c:v>
                </c:pt>
                <c:pt idx="8">
                  <c:v>1.3142857142857143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09-482D-9968-0FA82C0A2B5F}"/>
            </c:ext>
          </c:extLst>
        </c:ser>
        <c:ser>
          <c:idx val="4"/>
          <c:order val="4"/>
          <c:tx>
            <c:strRef>
              <c:f>Pivot!$F$6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Pivot!$F$7:$F$16</c:f>
              <c:numCache>
                <c:formatCode>0.0</c:formatCode>
                <c:ptCount val="9"/>
                <c:pt idx="0">
                  <c:v>1.6666666666666667</c:v>
                </c:pt>
                <c:pt idx="1">
                  <c:v>1.4285714285714286</c:v>
                </c:pt>
                <c:pt idx="2">
                  <c:v>1.2</c:v>
                </c:pt>
                <c:pt idx="3">
                  <c:v>1.375</c:v>
                </c:pt>
                <c:pt idx="4">
                  <c:v>1.2592592592592593</c:v>
                </c:pt>
                <c:pt idx="5">
                  <c:v>1.625</c:v>
                </c:pt>
                <c:pt idx="6">
                  <c:v>1</c:v>
                </c:pt>
                <c:pt idx="7">
                  <c:v>1.3333333333333333</c:v>
                </c:pt>
                <c:pt idx="8">
                  <c:v>1.4571428571428571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09-482D-9968-0FA82C0A2B5F}"/>
            </c:ext>
          </c:extLst>
        </c:ser>
        <c:ser>
          <c:idx val="5"/>
          <c:order val="5"/>
          <c:tx>
            <c:strRef>
              <c:f>Pivot!$G$6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Pivot!$G$7:$G$16</c:f>
              <c:numCache>
                <c:formatCode>0.0</c:formatCode>
                <c:ptCount val="9"/>
                <c:pt idx="0">
                  <c:v>1.9545454545454546</c:v>
                </c:pt>
                <c:pt idx="1">
                  <c:v>1.5</c:v>
                </c:pt>
                <c:pt idx="2">
                  <c:v>1.25</c:v>
                </c:pt>
                <c:pt idx="3">
                  <c:v>1.8695652173913044</c:v>
                </c:pt>
                <c:pt idx="4">
                  <c:v>1.5555555555555556</c:v>
                </c:pt>
                <c:pt idx="5">
                  <c:v>1.875</c:v>
                </c:pt>
                <c:pt idx="6">
                  <c:v>1.5</c:v>
                </c:pt>
                <c:pt idx="7">
                  <c:v>2.2857142857142856</c:v>
                </c:pt>
                <c:pt idx="8">
                  <c:v>1.9393939393939394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09-482D-9968-0FA82C0A2B5F}"/>
            </c:ext>
          </c:extLst>
        </c:ser>
        <c:ser>
          <c:idx val="6"/>
          <c:order val="6"/>
          <c:tx>
            <c:strRef>
              <c:f>Pivot!$H$6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Pivot!$H$7:$H$16</c:f>
              <c:numCache>
                <c:formatCode>0.0</c:formatCode>
                <c:ptCount val="9"/>
                <c:pt idx="0">
                  <c:v>1.5909090909090908</c:v>
                </c:pt>
                <c:pt idx="1">
                  <c:v>1.3333333333333333</c:v>
                </c:pt>
                <c:pt idx="2">
                  <c:v>1.4</c:v>
                </c:pt>
                <c:pt idx="3">
                  <c:v>1.6666666666666667</c:v>
                </c:pt>
                <c:pt idx="4">
                  <c:v>1.5384615384615385</c:v>
                </c:pt>
                <c:pt idx="5">
                  <c:v>1.5</c:v>
                </c:pt>
                <c:pt idx="6">
                  <c:v>1</c:v>
                </c:pt>
                <c:pt idx="7">
                  <c:v>1.2666666666666666</c:v>
                </c:pt>
                <c:pt idx="8">
                  <c:v>1.4375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09-482D-9968-0FA82C0A2B5F}"/>
            </c:ext>
          </c:extLst>
        </c:ser>
        <c:ser>
          <c:idx val="7"/>
          <c:order val="7"/>
          <c:tx>
            <c:strRef>
              <c:f>Pivot!$I$6</c:f>
              <c:strCache>
                <c:ptCount val="1"/>
                <c:pt idx="0">
                  <c:v>Sauberkeit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Pivot!$I$7:$I$16</c:f>
              <c:numCache>
                <c:formatCode>0.0</c:formatCode>
                <c:ptCount val="9"/>
                <c:pt idx="0">
                  <c:v>1.2727272727272727</c:v>
                </c:pt>
                <c:pt idx="1">
                  <c:v>1.5714285714285714</c:v>
                </c:pt>
                <c:pt idx="2">
                  <c:v>1.6</c:v>
                </c:pt>
                <c:pt idx="3">
                  <c:v>1.32</c:v>
                </c:pt>
                <c:pt idx="4">
                  <c:v>1.1851851851851851</c:v>
                </c:pt>
                <c:pt idx="5">
                  <c:v>1.4444444444444444</c:v>
                </c:pt>
                <c:pt idx="6">
                  <c:v>1</c:v>
                </c:pt>
                <c:pt idx="7">
                  <c:v>1.2</c:v>
                </c:pt>
                <c:pt idx="8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09-482D-9968-0FA82C0A2B5F}"/>
            </c:ext>
          </c:extLst>
        </c:ser>
        <c:ser>
          <c:idx val="8"/>
          <c:order val="8"/>
          <c:tx>
            <c:strRef>
              <c:f>Pivot!$J$6</c:f>
              <c:strCache>
                <c:ptCount val="1"/>
                <c:pt idx="0">
                  <c:v>SauberkeitFussboden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Pivot!$J$7:$J$16</c:f>
              <c:numCache>
                <c:formatCode>0.0</c:formatCode>
                <c:ptCount val="9"/>
                <c:pt idx="0">
                  <c:v>1.4</c:v>
                </c:pt>
                <c:pt idx="1">
                  <c:v>1.1428571428571428</c:v>
                </c:pt>
                <c:pt idx="2">
                  <c:v>1.4</c:v>
                </c:pt>
                <c:pt idx="3">
                  <c:v>1.375</c:v>
                </c:pt>
                <c:pt idx="4">
                  <c:v>1.2692307692307692</c:v>
                </c:pt>
                <c:pt idx="5">
                  <c:v>1.6666666666666667</c:v>
                </c:pt>
                <c:pt idx="6">
                  <c:v>1</c:v>
                </c:pt>
                <c:pt idx="7">
                  <c:v>1.2727272727272727</c:v>
                </c:pt>
                <c:pt idx="8">
                  <c:v>1.2857142857142858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09-482D-9968-0FA82C0A2B5F}"/>
            </c:ext>
          </c:extLst>
        </c:ser>
        <c:ser>
          <c:idx val="9"/>
          <c:order val="9"/>
          <c:tx>
            <c:strRef>
              <c:f>Pivot!$K$6</c:f>
              <c:strCache>
                <c:ptCount val="1"/>
                <c:pt idx="0">
                  <c:v>SauberkeitDuscheWC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Pivot!$K$7:$K$16</c:f>
              <c:numCache>
                <c:formatCode>0.0</c:formatCode>
                <c:ptCount val="9"/>
                <c:pt idx="0">
                  <c:v>1.55</c:v>
                </c:pt>
                <c:pt idx="1">
                  <c:v>1.2857142857142858</c:v>
                </c:pt>
                <c:pt idx="2">
                  <c:v>1.2</c:v>
                </c:pt>
                <c:pt idx="3">
                  <c:v>1.375</c:v>
                </c:pt>
                <c:pt idx="4">
                  <c:v>1.3076923076923077</c:v>
                </c:pt>
                <c:pt idx="5">
                  <c:v>1.8888888888888888</c:v>
                </c:pt>
                <c:pt idx="6">
                  <c:v>1</c:v>
                </c:pt>
                <c:pt idx="7">
                  <c:v>1.2727272727272727</c:v>
                </c:pt>
                <c:pt idx="8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B09-482D-9968-0FA82C0A2B5F}"/>
            </c:ext>
          </c:extLst>
        </c:ser>
        <c:ser>
          <c:idx val="10"/>
          <c:order val="10"/>
          <c:tx>
            <c:strRef>
              <c:f>Pivot!$L$6</c:f>
              <c:strCache>
                <c:ptCount val="1"/>
                <c:pt idx="0">
                  <c:v>SauberkeitRegale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Pivot!$L$7:$L$16</c:f>
              <c:numCache>
                <c:formatCode>0.0</c:formatCode>
                <c:ptCount val="9"/>
                <c:pt idx="0">
                  <c:v>1.5</c:v>
                </c:pt>
                <c:pt idx="1">
                  <c:v>0.8571428571428571</c:v>
                </c:pt>
                <c:pt idx="2">
                  <c:v>1.2</c:v>
                </c:pt>
                <c:pt idx="3">
                  <c:v>1.4166666666666667</c:v>
                </c:pt>
                <c:pt idx="4">
                  <c:v>1.4230769230769231</c:v>
                </c:pt>
                <c:pt idx="5">
                  <c:v>2</c:v>
                </c:pt>
                <c:pt idx="6">
                  <c:v>1</c:v>
                </c:pt>
                <c:pt idx="7">
                  <c:v>1.3636363636363635</c:v>
                </c:pt>
                <c:pt idx="8">
                  <c:v>1.2058823529411764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09-482D-9968-0FA82C0A2B5F}"/>
            </c:ext>
          </c:extLst>
        </c:ser>
        <c:ser>
          <c:idx val="11"/>
          <c:order val="11"/>
          <c:tx>
            <c:strRef>
              <c:f>Pivot!$M$6</c:f>
              <c:strCache>
                <c:ptCount val="1"/>
                <c:pt idx="0">
                  <c:v>SauberkeitLeerungAbfall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Pivot!$M$7:$M$16</c:f>
              <c:numCache>
                <c:formatCode>0.0</c:formatCode>
                <c:ptCount val="9"/>
                <c:pt idx="0">
                  <c:v>1.1000000000000001</c:v>
                </c:pt>
                <c:pt idx="1">
                  <c:v>1</c:v>
                </c:pt>
                <c:pt idx="2">
                  <c:v>1</c:v>
                </c:pt>
                <c:pt idx="3">
                  <c:v>1.1666666666666667</c:v>
                </c:pt>
                <c:pt idx="4">
                  <c:v>1.1923076923076923</c:v>
                </c:pt>
                <c:pt idx="5">
                  <c:v>1.6666666666666667</c:v>
                </c:pt>
                <c:pt idx="6">
                  <c:v>1</c:v>
                </c:pt>
                <c:pt idx="7">
                  <c:v>1.1000000000000001</c:v>
                </c:pt>
                <c:pt idx="8">
                  <c:v>1.1428571428571428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B09-482D-9968-0FA82C0A2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94256"/>
        <c:axId val="607694648"/>
      </c:barChart>
      <c:catAx>
        <c:axId val="6076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648"/>
        <c:crosses val="autoZero"/>
        <c:auto val="1"/>
        <c:lblAlgn val="ctr"/>
        <c:lblOffset val="100"/>
        <c:noMultiLvlLbl val="0"/>
      </c:catAx>
      <c:valAx>
        <c:axId val="60769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993242633129268"/>
          <c:y val="0"/>
          <c:w val="0.20781805307322987"/>
          <c:h val="0.99363351484509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[PatFragebogen_2024.xlsx]Pivot!PivotTable5</c:name>
    <c:fmtId val="9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Tagesklinik</a:t>
            </a:r>
            <a:r>
              <a:rPr lang="de-DE" b="1" baseline="0" dirty="0" smtClean="0"/>
              <a:t> EWP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Pivot!$B$6</c:f>
              <c:strCache>
                <c:ptCount val="1"/>
                <c:pt idx="0">
                  <c:v>ZufriedenheitErgoPhysio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Pivot!$B$7:$B$11</c:f>
              <c:numCache>
                <c:formatCode>0.0</c:formatCode>
                <c:ptCount val="4"/>
                <c:pt idx="0">
                  <c:v>1.5454545454545454</c:v>
                </c:pt>
                <c:pt idx="1">
                  <c:v>1.5</c:v>
                </c:pt>
                <c:pt idx="2">
                  <c:v>1.6923076923076923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5-4209-B479-B95AF0A37FFF}"/>
            </c:ext>
          </c:extLst>
        </c:ser>
        <c:ser>
          <c:idx val="1"/>
          <c:order val="1"/>
          <c:tx>
            <c:strRef>
              <c:f>Pivot!$C$6</c:f>
              <c:strCache>
                <c:ptCount val="1"/>
                <c:pt idx="0">
                  <c:v>ZufriedenheitKunstMusik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Pivot!$C$7:$C$11</c:f>
              <c:numCache>
                <c:formatCode>0.0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1.2727272727272727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25-4209-B479-B95AF0A37FFF}"/>
            </c:ext>
          </c:extLst>
        </c:ser>
        <c:ser>
          <c:idx val="2"/>
          <c:order val="2"/>
          <c:tx>
            <c:strRef>
              <c:f>Pivot!$D$6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Pivot!$D$7:$D$11</c:f>
              <c:numCache>
                <c:formatCode>0.0</c:formatCode>
                <c:ptCount val="4"/>
                <c:pt idx="0">
                  <c:v>2.0909090909090908</c:v>
                </c:pt>
                <c:pt idx="1">
                  <c:v>1.4</c:v>
                </c:pt>
                <c:pt idx="2">
                  <c:v>1.6923076923076923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25-4209-B479-B95AF0A37FFF}"/>
            </c:ext>
          </c:extLst>
        </c:ser>
        <c:ser>
          <c:idx val="3"/>
          <c:order val="3"/>
          <c:tx>
            <c:strRef>
              <c:f>Pivot!$E$6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Pivot!$E$7:$E$11</c:f>
              <c:numCache>
                <c:formatCode>0.0</c:formatCode>
                <c:ptCount val="4"/>
                <c:pt idx="0">
                  <c:v>1.6666666666666667</c:v>
                </c:pt>
                <c:pt idx="1">
                  <c:v>2</c:v>
                </c:pt>
                <c:pt idx="2">
                  <c:v>1.9230769230769231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25-4209-B479-B95AF0A37FFF}"/>
            </c:ext>
          </c:extLst>
        </c:ser>
        <c:ser>
          <c:idx val="4"/>
          <c:order val="4"/>
          <c:tx>
            <c:strRef>
              <c:f>Pivot!$F$6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Pivot!$F$7:$F$11</c:f>
              <c:numCache>
                <c:formatCode>0.0</c:formatCode>
                <c:ptCount val="4"/>
                <c:pt idx="0">
                  <c:v>1.4</c:v>
                </c:pt>
                <c:pt idx="1">
                  <c:v>1.3333333333333333</c:v>
                </c:pt>
                <c:pt idx="2">
                  <c:v>1.4615384615384615</c:v>
                </c:pt>
                <c:pt idx="3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25-4209-B479-B95AF0A37FFF}"/>
            </c:ext>
          </c:extLst>
        </c:ser>
        <c:ser>
          <c:idx val="5"/>
          <c:order val="5"/>
          <c:tx>
            <c:strRef>
              <c:f>Pivot!$G$6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Pivot!$G$7:$G$11</c:f>
              <c:numCache>
                <c:formatCode>0.0</c:formatCode>
                <c:ptCount val="4"/>
                <c:pt idx="0">
                  <c:v>1.9090909090909092</c:v>
                </c:pt>
                <c:pt idx="1">
                  <c:v>1.8333333333333333</c:v>
                </c:pt>
                <c:pt idx="2">
                  <c:v>1.4615384615384615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25-4209-B479-B95AF0A37FFF}"/>
            </c:ext>
          </c:extLst>
        </c:ser>
        <c:ser>
          <c:idx val="6"/>
          <c:order val="6"/>
          <c:tx>
            <c:strRef>
              <c:f>Pivot!$H$6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Pivot!$H$7:$H$11</c:f>
              <c:numCache>
                <c:formatCode>0.0</c:formatCode>
                <c:ptCount val="4"/>
                <c:pt idx="0">
                  <c:v>1.8</c:v>
                </c:pt>
                <c:pt idx="1">
                  <c:v>1.5</c:v>
                </c:pt>
                <c:pt idx="2">
                  <c:v>1.5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25-4209-B479-B95AF0A37FFF}"/>
            </c:ext>
          </c:extLst>
        </c:ser>
        <c:ser>
          <c:idx val="7"/>
          <c:order val="7"/>
          <c:tx>
            <c:strRef>
              <c:f>Pivot!$I$6</c:f>
              <c:strCache>
                <c:ptCount val="1"/>
                <c:pt idx="0">
                  <c:v>Sauberkeit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Pivot!$I$7:$I$11</c:f>
              <c:numCache>
                <c:formatCode>0.0</c:formatCode>
                <c:ptCount val="4"/>
                <c:pt idx="0">
                  <c:v>1.5</c:v>
                </c:pt>
                <c:pt idx="1">
                  <c:v>1.3333333333333333</c:v>
                </c:pt>
                <c:pt idx="2">
                  <c:v>1.3846153846153846</c:v>
                </c:pt>
                <c:pt idx="3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25-4209-B479-B95AF0A37FFF}"/>
            </c:ext>
          </c:extLst>
        </c:ser>
        <c:ser>
          <c:idx val="8"/>
          <c:order val="8"/>
          <c:tx>
            <c:strRef>
              <c:f>Pivot!$J$6</c:f>
              <c:strCache>
                <c:ptCount val="1"/>
                <c:pt idx="0">
                  <c:v>SauberkeitFussboden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Pivot!$J$7:$J$11</c:f>
              <c:numCache>
                <c:formatCode>0.0</c:formatCode>
                <c:ptCount val="4"/>
                <c:pt idx="0">
                  <c:v>1.9230769230769231</c:v>
                </c:pt>
                <c:pt idx="1">
                  <c:v>1.3333333333333333</c:v>
                </c:pt>
                <c:pt idx="2">
                  <c:v>1.1428571428571428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25-4209-B479-B95AF0A37FFF}"/>
            </c:ext>
          </c:extLst>
        </c:ser>
        <c:ser>
          <c:idx val="9"/>
          <c:order val="9"/>
          <c:tx>
            <c:strRef>
              <c:f>Pivot!$K$6</c:f>
              <c:strCache>
                <c:ptCount val="1"/>
                <c:pt idx="0">
                  <c:v>SauberkeitDuscheWC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Pivot!$K$7:$K$11</c:f>
              <c:numCache>
                <c:formatCode>0.0</c:formatCode>
                <c:ptCount val="4"/>
                <c:pt idx="0">
                  <c:v>2.0769230769230771</c:v>
                </c:pt>
                <c:pt idx="1">
                  <c:v>1.1666666666666667</c:v>
                </c:pt>
                <c:pt idx="2">
                  <c:v>1.3571428571428572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25-4209-B479-B95AF0A37FFF}"/>
            </c:ext>
          </c:extLst>
        </c:ser>
        <c:ser>
          <c:idx val="10"/>
          <c:order val="10"/>
          <c:tx>
            <c:strRef>
              <c:f>Pivot!$L$6</c:f>
              <c:strCache>
                <c:ptCount val="1"/>
                <c:pt idx="0">
                  <c:v>SauberkeitRegale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Pivot!$L$7:$L$11</c:f>
              <c:numCache>
                <c:formatCode>0.0</c:formatCode>
                <c:ptCount val="4"/>
                <c:pt idx="0">
                  <c:v>1.6363636363636365</c:v>
                </c:pt>
                <c:pt idx="1">
                  <c:v>1.1666666666666667</c:v>
                </c:pt>
                <c:pt idx="2">
                  <c:v>1.2307692307692308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25-4209-B479-B95AF0A37FFF}"/>
            </c:ext>
          </c:extLst>
        </c:ser>
        <c:ser>
          <c:idx val="11"/>
          <c:order val="11"/>
          <c:tx>
            <c:strRef>
              <c:f>Pivot!$M$6</c:f>
              <c:strCache>
                <c:ptCount val="1"/>
                <c:pt idx="0">
                  <c:v>SauberkeitLeerungAbfall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Pivot!$M$7:$M$11</c:f>
              <c:numCache>
                <c:formatCode>0.0</c:formatCode>
                <c:ptCount val="4"/>
                <c:pt idx="0">
                  <c:v>1.4615384615384615</c:v>
                </c:pt>
                <c:pt idx="1">
                  <c:v>1.3333333333333333</c:v>
                </c:pt>
                <c:pt idx="2">
                  <c:v>1.0714285714285714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25-4209-B479-B95AF0A37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94256"/>
        <c:axId val="607694648"/>
      </c:barChart>
      <c:catAx>
        <c:axId val="6076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648"/>
        <c:crosses val="autoZero"/>
        <c:auto val="1"/>
        <c:lblAlgn val="ctr"/>
        <c:lblOffset val="100"/>
        <c:noMultiLvlLbl val="0"/>
      </c:catAx>
      <c:valAx>
        <c:axId val="60769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[PatFragebogen_2024.xlsx]Pivot!PivotTable5</c:name>
    <c:fmtId val="6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EWP</a:t>
            </a:r>
            <a:r>
              <a:rPr lang="de-DE" b="1" baseline="0" dirty="0" smtClean="0"/>
              <a:t> Tageskliniken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Pivot!$B$6</c:f>
              <c:strCache>
                <c:ptCount val="1"/>
                <c:pt idx="0">
                  <c:v>ZufriedenheitErgoPhysio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Pivot!$B$7:$B$11</c:f>
              <c:numCache>
                <c:formatCode>0.0</c:formatCode>
                <c:ptCount val="4"/>
                <c:pt idx="0">
                  <c:v>1.4814814814814814</c:v>
                </c:pt>
                <c:pt idx="1">
                  <c:v>1.6666666666666667</c:v>
                </c:pt>
                <c:pt idx="2">
                  <c:v>1.5641025641025641</c:v>
                </c:pt>
                <c:pt idx="3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D-4D70-A46A-8191EEC258AE}"/>
            </c:ext>
          </c:extLst>
        </c:ser>
        <c:ser>
          <c:idx val="1"/>
          <c:order val="1"/>
          <c:tx>
            <c:strRef>
              <c:f>Pivot!$C$6</c:f>
              <c:strCache>
                <c:ptCount val="1"/>
                <c:pt idx="0">
                  <c:v>ZufriedenheitKunstMusik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Pivot!$C$7:$C$11</c:f>
              <c:numCache>
                <c:formatCode>0.0</c:formatCode>
                <c:ptCount val="4"/>
                <c:pt idx="0">
                  <c:v>0.85</c:v>
                </c:pt>
                <c:pt idx="1">
                  <c:v>1.0434782608695652</c:v>
                </c:pt>
                <c:pt idx="2">
                  <c:v>1.3714285714285714</c:v>
                </c:pt>
                <c:pt idx="3">
                  <c:v>1.0909090909090908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D-4D70-A46A-8191EEC258AE}"/>
            </c:ext>
          </c:extLst>
        </c:ser>
        <c:ser>
          <c:idx val="2"/>
          <c:order val="2"/>
          <c:tx>
            <c:strRef>
              <c:f>Pivot!$D$6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Pivot!$D$7:$D$11</c:f>
              <c:numCache>
                <c:formatCode>0.0</c:formatCode>
                <c:ptCount val="4"/>
                <c:pt idx="0">
                  <c:v>1.8148148148148149</c:v>
                </c:pt>
                <c:pt idx="1">
                  <c:v>1.7083333333333333</c:v>
                </c:pt>
                <c:pt idx="2">
                  <c:v>1.9473684210526316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9D-4D70-A46A-8191EEC258AE}"/>
            </c:ext>
          </c:extLst>
        </c:ser>
        <c:ser>
          <c:idx val="3"/>
          <c:order val="3"/>
          <c:tx>
            <c:strRef>
              <c:f>Pivot!$E$6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Pivot!$E$7:$E$11</c:f>
              <c:numCache>
                <c:formatCode>0.0</c:formatCode>
                <c:ptCount val="4"/>
                <c:pt idx="0">
                  <c:v>1.5</c:v>
                </c:pt>
                <c:pt idx="1">
                  <c:v>1.92</c:v>
                </c:pt>
                <c:pt idx="2">
                  <c:v>1.8157894736842106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9D-4D70-A46A-8191EEC258AE}"/>
            </c:ext>
          </c:extLst>
        </c:ser>
        <c:ser>
          <c:idx val="4"/>
          <c:order val="4"/>
          <c:tx>
            <c:strRef>
              <c:f>Pivot!$F$6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Pivot!$F$7:$F$11</c:f>
              <c:numCache>
                <c:formatCode>0.0</c:formatCode>
                <c:ptCount val="4"/>
                <c:pt idx="0">
                  <c:v>1.5384615384615385</c:v>
                </c:pt>
                <c:pt idx="1">
                  <c:v>1.4166666666666667</c:v>
                </c:pt>
                <c:pt idx="2">
                  <c:v>1.3846153846153846</c:v>
                </c:pt>
                <c:pt idx="3">
                  <c:v>1.2666666666666666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9D-4D70-A46A-8191EEC258AE}"/>
            </c:ext>
          </c:extLst>
        </c:ser>
        <c:ser>
          <c:idx val="5"/>
          <c:order val="5"/>
          <c:tx>
            <c:strRef>
              <c:f>Pivot!$G$6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Pivot!$G$7:$G$11</c:f>
              <c:numCache>
                <c:formatCode>0.0</c:formatCode>
                <c:ptCount val="4"/>
                <c:pt idx="0">
                  <c:v>2.0370370370370372</c:v>
                </c:pt>
                <c:pt idx="1">
                  <c:v>1.72</c:v>
                </c:pt>
                <c:pt idx="2">
                  <c:v>1.5897435897435896</c:v>
                </c:pt>
                <c:pt idx="3">
                  <c:v>2.0714285714285716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9D-4D70-A46A-8191EEC258AE}"/>
            </c:ext>
          </c:extLst>
        </c:ser>
        <c:ser>
          <c:idx val="6"/>
          <c:order val="6"/>
          <c:tx>
            <c:strRef>
              <c:f>Pivot!$H$6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Pivot!$H$7:$H$11</c:f>
              <c:numCache>
                <c:formatCode>0.0</c:formatCode>
                <c:ptCount val="4"/>
                <c:pt idx="0">
                  <c:v>1.5384615384615385</c:v>
                </c:pt>
                <c:pt idx="1">
                  <c:v>1.4166666666666667</c:v>
                </c:pt>
                <c:pt idx="2">
                  <c:v>1.4444444444444444</c:v>
                </c:pt>
                <c:pt idx="3">
                  <c:v>1.3571428571428572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9D-4D70-A46A-8191EEC258AE}"/>
            </c:ext>
          </c:extLst>
        </c:ser>
        <c:ser>
          <c:idx val="7"/>
          <c:order val="7"/>
          <c:tx>
            <c:strRef>
              <c:f>Pivot!$I$6</c:f>
              <c:strCache>
                <c:ptCount val="1"/>
                <c:pt idx="0">
                  <c:v>Sauberkeit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Pivot!$I$7:$I$11</c:f>
              <c:numCache>
                <c:formatCode>0.0</c:formatCode>
                <c:ptCount val="4"/>
                <c:pt idx="0">
                  <c:v>1.5</c:v>
                </c:pt>
                <c:pt idx="1">
                  <c:v>1.36</c:v>
                </c:pt>
                <c:pt idx="2">
                  <c:v>1.3076923076923077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9D-4D70-A46A-8191EEC258AE}"/>
            </c:ext>
          </c:extLst>
        </c:ser>
        <c:ser>
          <c:idx val="8"/>
          <c:order val="8"/>
          <c:tx>
            <c:strRef>
              <c:f>Pivot!$J$6</c:f>
              <c:strCache>
                <c:ptCount val="1"/>
                <c:pt idx="0">
                  <c:v>SauberkeitFussboden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Pivot!$J$7:$J$11</c:f>
              <c:numCache>
                <c:formatCode>0.0</c:formatCode>
                <c:ptCount val="4"/>
                <c:pt idx="0">
                  <c:v>1.8</c:v>
                </c:pt>
                <c:pt idx="1">
                  <c:v>1.5</c:v>
                </c:pt>
                <c:pt idx="2">
                  <c:v>1.3076923076923077</c:v>
                </c:pt>
                <c:pt idx="3">
                  <c:v>1.2142857142857142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9D-4D70-A46A-8191EEC258AE}"/>
            </c:ext>
          </c:extLst>
        </c:ser>
        <c:ser>
          <c:idx val="9"/>
          <c:order val="9"/>
          <c:tx>
            <c:strRef>
              <c:f>Pivot!$K$6</c:f>
              <c:strCache>
                <c:ptCount val="1"/>
                <c:pt idx="0">
                  <c:v>SauberkeitDuscheWC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Pivot!$K$7:$K$11</c:f>
              <c:numCache>
                <c:formatCode>0.0</c:formatCode>
                <c:ptCount val="4"/>
                <c:pt idx="0">
                  <c:v>1.9666666666666666</c:v>
                </c:pt>
                <c:pt idx="1">
                  <c:v>1.375</c:v>
                </c:pt>
                <c:pt idx="2">
                  <c:v>1.4358974358974359</c:v>
                </c:pt>
                <c:pt idx="3">
                  <c:v>1.1538461538461537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9D-4D70-A46A-8191EEC258AE}"/>
            </c:ext>
          </c:extLst>
        </c:ser>
        <c:ser>
          <c:idx val="10"/>
          <c:order val="10"/>
          <c:tx>
            <c:strRef>
              <c:f>Pivot!$L$6</c:f>
              <c:strCache>
                <c:ptCount val="1"/>
                <c:pt idx="0">
                  <c:v>SauberkeitRegale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Pivot!$L$7:$L$11</c:f>
              <c:numCache>
                <c:formatCode>0.0</c:formatCode>
                <c:ptCount val="4"/>
                <c:pt idx="0">
                  <c:v>1.6071428571428572</c:v>
                </c:pt>
                <c:pt idx="1">
                  <c:v>1.2608695652173914</c:v>
                </c:pt>
                <c:pt idx="2">
                  <c:v>1.2894736842105263</c:v>
                </c:pt>
                <c:pt idx="3">
                  <c:v>1.1538461538461537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9D-4D70-A46A-8191EEC258AE}"/>
            </c:ext>
          </c:extLst>
        </c:ser>
        <c:ser>
          <c:idx val="11"/>
          <c:order val="11"/>
          <c:tx>
            <c:strRef>
              <c:f>Pivot!$M$6</c:f>
              <c:strCache>
                <c:ptCount val="1"/>
                <c:pt idx="0">
                  <c:v>SauberkeitLeerungAbfall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Pivot!$M$7:$M$11</c:f>
              <c:numCache>
                <c:formatCode>0.0</c:formatCode>
                <c:ptCount val="4"/>
                <c:pt idx="0">
                  <c:v>1.4</c:v>
                </c:pt>
                <c:pt idx="1">
                  <c:v>1.2083333333333333</c:v>
                </c:pt>
                <c:pt idx="2">
                  <c:v>1.2051282051282051</c:v>
                </c:pt>
                <c:pt idx="3">
                  <c:v>1.2307692307692308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D9D-4D70-A46A-8191EEC25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94256"/>
        <c:axId val="607694648"/>
      </c:barChart>
      <c:catAx>
        <c:axId val="6076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648"/>
        <c:crosses val="autoZero"/>
        <c:auto val="1"/>
        <c:lblAlgn val="ctr"/>
        <c:lblOffset val="100"/>
        <c:noMultiLvlLbl val="0"/>
      </c:catAx>
      <c:valAx>
        <c:axId val="60769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[PatFragebogen_2024.xlsx]Pivot!PivotTable5</c:name>
    <c:fmtId val="6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Neurologie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Pivot!$B$6</c:f>
              <c:strCache>
                <c:ptCount val="1"/>
                <c:pt idx="0">
                  <c:v>ZufriedenheitErgoPhysio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Pivot!$B$7:$B$8</c:f>
              <c:numCache>
                <c:formatCode>0.0</c:formatCode>
                <c:ptCount val="1"/>
                <c:pt idx="0">
                  <c:v>1.248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4-4433-91E1-53BF4FB971C9}"/>
            </c:ext>
          </c:extLst>
        </c:ser>
        <c:ser>
          <c:idx val="1"/>
          <c:order val="1"/>
          <c:tx>
            <c:strRef>
              <c:f>Pivot!$C$6</c:f>
              <c:strCache>
                <c:ptCount val="1"/>
                <c:pt idx="0">
                  <c:v>ZufriedenheitKunstMusik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Pivot!$C$7:$C$8</c:f>
              <c:numCache>
                <c:formatCode>0.0</c:formatCode>
                <c:ptCount val="1"/>
                <c:pt idx="0">
                  <c:v>0.72826086956521741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84-4433-91E1-53BF4FB971C9}"/>
            </c:ext>
          </c:extLst>
        </c:ser>
        <c:ser>
          <c:idx val="2"/>
          <c:order val="2"/>
          <c:tx>
            <c:strRef>
              <c:f>Pivot!$D$6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Pivot!$D$7:$D$8</c:f>
              <c:numCache>
                <c:formatCode>0.0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84-4433-91E1-53BF4FB971C9}"/>
            </c:ext>
          </c:extLst>
        </c:ser>
        <c:ser>
          <c:idx val="3"/>
          <c:order val="3"/>
          <c:tx>
            <c:strRef>
              <c:f>Pivot!$E$6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Pivot!$E$7:$E$8</c:f>
              <c:numCache>
                <c:formatCode>0.0</c:formatCode>
                <c:ptCount val="1"/>
                <c:pt idx="0">
                  <c:v>1.5658914728682169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84-4433-91E1-53BF4FB971C9}"/>
            </c:ext>
          </c:extLst>
        </c:ser>
        <c:ser>
          <c:idx val="4"/>
          <c:order val="4"/>
          <c:tx>
            <c:strRef>
              <c:f>Pivot!$F$6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Pivot!$F$7:$F$8</c:f>
              <c:numCache>
                <c:formatCode>0.0</c:formatCode>
                <c:ptCount val="1"/>
                <c:pt idx="0">
                  <c:v>1.4803149606299213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84-4433-91E1-53BF4FB971C9}"/>
            </c:ext>
          </c:extLst>
        </c:ser>
        <c:ser>
          <c:idx val="5"/>
          <c:order val="5"/>
          <c:tx>
            <c:strRef>
              <c:f>Pivot!$G$6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Pivot!$G$7:$G$8</c:f>
              <c:numCache>
                <c:formatCode>0.0</c:formatCode>
                <c:ptCount val="1"/>
                <c:pt idx="0">
                  <c:v>1.9596774193548387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84-4433-91E1-53BF4FB971C9}"/>
            </c:ext>
          </c:extLst>
        </c:ser>
        <c:ser>
          <c:idx val="6"/>
          <c:order val="6"/>
          <c:tx>
            <c:strRef>
              <c:f>Pivot!$H$6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Pivot!$H$7:$H$8</c:f>
              <c:numCache>
                <c:formatCode>0.0</c:formatCode>
                <c:ptCount val="1"/>
                <c:pt idx="0">
                  <c:v>1.3821138211382114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84-4433-91E1-53BF4FB971C9}"/>
            </c:ext>
          </c:extLst>
        </c:ser>
        <c:ser>
          <c:idx val="7"/>
          <c:order val="7"/>
          <c:tx>
            <c:strRef>
              <c:f>Pivot!$I$6</c:f>
              <c:strCache>
                <c:ptCount val="1"/>
                <c:pt idx="0">
                  <c:v>Sauberkeit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Pivot!$I$7:$I$8</c:f>
              <c:numCache>
                <c:formatCode>0.0</c:formatCode>
                <c:ptCount val="1"/>
                <c:pt idx="0">
                  <c:v>1.3046875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D84-4433-91E1-53BF4FB971C9}"/>
            </c:ext>
          </c:extLst>
        </c:ser>
        <c:ser>
          <c:idx val="8"/>
          <c:order val="8"/>
          <c:tx>
            <c:strRef>
              <c:f>Pivot!$J$6</c:f>
              <c:strCache>
                <c:ptCount val="1"/>
                <c:pt idx="0">
                  <c:v>SauberkeitFussboden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Pivot!$J$7:$J$8</c:f>
              <c:numCache>
                <c:formatCode>0.0</c:formatCode>
                <c:ptCount val="1"/>
                <c:pt idx="0">
                  <c:v>1.2635658914728682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84-4433-91E1-53BF4FB971C9}"/>
            </c:ext>
          </c:extLst>
        </c:ser>
        <c:ser>
          <c:idx val="9"/>
          <c:order val="9"/>
          <c:tx>
            <c:strRef>
              <c:f>Pivot!$K$6</c:f>
              <c:strCache>
                <c:ptCount val="1"/>
                <c:pt idx="0">
                  <c:v>SauberkeitDuscheWC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Pivot!$K$7:$K$8</c:f>
              <c:numCache>
                <c:formatCode>0.0</c:formatCode>
                <c:ptCount val="1"/>
                <c:pt idx="0">
                  <c:v>1.2403100775193798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84-4433-91E1-53BF4FB971C9}"/>
            </c:ext>
          </c:extLst>
        </c:ser>
        <c:ser>
          <c:idx val="10"/>
          <c:order val="10"/>
          <c:tx>
            <c:strRef>
              <c:f>Pivot!$L$6</c:f>
              <c:strCache>
                <c:ptCount val="1"/>
                <c:pt idx="0">
                  <c:v>SauberkeitRegale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Pivot!$L$7:$L$8</c:f>
              <c:numCache>
                <c:formatCode>0.0</c:formatCode>
                <c:ptCount val="1"/>
                <c:pt idx="0">
                  <c:v>1.2380952380952381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84-4433-91E1-53BF4FB971C9}"/>
            </c:ext>
          </c:extLst>
        </c:ser>
        <c:ser>
          <c:idx val="11"/>
          <c:order val="11"/>
          <c:tx>
            <c:strRef>
              <c:f>Pivot!$M$6</c:f>
              <c:strCache>
                <c:ptCount val="1"/>
                <c:pt idx="0">
                  <c:v>SauberkeitLeerungAbfall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Pivot!$M$7:$M$8</c:f>
              <c:numCache>
                <c:formatCode>0.0</c:formatCode>
                <c:ptCount val="1"/>
                <c:pt idx="0">
                  <c:v>1.1171875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D84-4433-91E1-53BF4FB97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94256"/>
        <c:axId val="607694648"/>
      </c:barChart>
      <c:catAx>
        <c:axId val="6076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648"/>
        <c:crosses val="autoZero"/>
        <c:auto val="1"/>
        <c:lblAlgn val="ctr"/>
        <c:lblOffset val="100"/>
        <c:noMultiLvlLbl val="0"/>
      </c:catAx>
      <c:valAx>
        <c:axId val="60769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[PatFragebogen_2024.xlsx]Pivot!PivotTable5</c:name>
    <c:fmtId val="7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Neurologie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Pivot!$B$6</c:f>
              <c:strCache>
                <c:ptCount val="1"/>
                <c:pt idx="0">
                  <c:v>ZufriedenheitErgoPhysio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Pivot!$B$7:$B$8</c:f>
              <c:numCache>
                <c:formatCode>0.0</c:formatCode>
                <c:ptCount val="1"/>
                <c:pt idx="0">
                  <c:v>1.2558139534883721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6-4E92-8F7B-7758CCACE1BD}"/>
            </c:ext>
          </c:extLst>
        </c:ser>
        <c:ser>
          <c:idx val="1"/>
          <c:order val="1"/>
          <c:tx>
            <c:strRef>
              <c:f>Pivot!$C$6</c:f>
              <c:strCache>
                <c:ptCount val="1"/>
                <c:pt idx="0">
                  <c:v>ZufriedenheitKunstMusik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Pivot!$C$7:$C$8</c:f>
              <c:numCache>
                <c:formatCode>0.0</c:formatCode>
                <c:ptCount val="1"/>
                <c:pt idx="0">
                  <c:v>1.0303030303030303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56-4E92-8F7B-7758CCACE1BD}"/>
            </c:ext>
          </c:extLst>
        </c:ser>
        <c:ser>
          <c:idx val="2"/>
          <c:order val="2"/>
          <c:tx>
            <c:strRef>
              <c:f>Pivot!$D$6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Pivot!$D$7:$D$8</c:f>
              <c:numCache>
                <c:formatCode>0.0</c:formatCode>
                <c:ptCount val="1"/>
                <c:pt idx="0">
                  <c:v>1.5238095238095237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56-4E92-8F7B-7758CCACE1BD}"/>
            </c:ext>
          </c:extLst>
        </c:ser>
        <c:ser>
          <c:idx val="3"/>
          <c:order val="3"/>
          <c:tx>
            <c:strRef>
              <c:f>Pivot!$E$6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Pivot!$E$7:$E$8</c:f>
              <c:numCache>
                <c:formatCode>0.0</c:formatCode>
                <c:ptCount val="1"/>
                <c:pt idx="0">
                  <c:v>1.4666666666666666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56-4E92-8F7B-7758CCACE1BD}"/>
            </c:ext>
          </c:extLst>
        </c:ser>
        <c:ser>
          <c:idx val="4"/>
          <c:order val="4"/>
          <c:tx>
            <c:strRef>
              <c:f>Pivot!$F$6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Pivot!$F$7:$F$8</c:f>
              <c:numCache>
                <c:formatCode>0.0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56-4E92-8F7B-7758CCACE1BD}"/>
            </c:ext>
          </c:extLst>
        </c:ser>
        <c:ser>
          <c:idx val="5"/>
          <c:order val="5"/>
          <c:tx>
            <c:strRef>
              <c:f>Pivot!$G$6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Pivot!$G$7:$G$8</c:f>
              <c:numCache>
                <c:formatCode>0.0</c:formatCode>
                <c:ptCount val="1"/>
                <c:pt idx="0">
                  <c:v>1.7727272727272727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56-4E92-8F7B-7758CCACE1BD}"/>
            </c:ext>
          </c:extLst>
        </c:ser>
        <c:ser>
          <c:idx val="6"/>
          <c:order val="6"/>
          <c:tx>
            <c:strRef>
              <c:f>Pivot!$H$6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Pivot!$H$7:$H$8</c:f>
              <c:numCache>
                <c:formatCode>0.0</c:formatCode>
                <c:ptCount val="1"/>
                <c:pt idx="0">
                  <c:v>1.3809523809523809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56-4E92-8F7B-7758CCACE1BD}"/>
            </c:ext>
          </c:extLst>
        </c:ser>
        <c:ser>
          <c:idx val="7"/>
          <c:order val="7"/>
          <c:tx>
            <c:strRef>
              <c:f>Pivot!$I$6</c:f>
              <c:strCache>
                <c:ptCount val="1"/>
                <c:pt idx="0">
                  <c:v>Sauberkeit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Pivot!$I$7:$I$8</c:f>
              <c:numCache>
                <c:formatCode>0.0</c:formatCode>
                <c:ptCount val="1"/>
                <c:pt idx="0">
                  <c:v>1.3409090909090908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56-4E92-8F7B-7758CCACE1BD}"/>
            </c:ext>
          </c:extLst>
        </c:ser>
        <c:ser>
          <c:idx val="8"/>
          <c:order val="8"/>
          <c:tx>
            <c:strRef>
              <c:f>Pivot!$J$6</c:f>
              <c:strCache>
                <c:ptCount val="1"/>
                <c:pt idx="0">
                  <c:v>SauberkeitFussboden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Pivot!$J$7:$J$8</c:f>
              <c:numCache>
                <c:formatCode>0.0</c:formatCode>
                <c:ptCount val="1"/>
                <c:pt idx="0">
                  <c:v>1.2444444444444445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56-4E92-8F7B-7758CCACE1BD}"/>
            </c:ext>
          </c:extLst>
        </c:ser>
        <c:ser>
          <c:idx val="9"/>
          <c:order val="9"/>
          <c:tx>
            <c:strRef>
              <c:f>Pivot!$K$6</c:f>
              <c:strCache>
                <c:ptCount val="1"/>
                <c:pt idx="0">
                  <c:v>SauberkeitDuscheWC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Pivot!$K$7:$K$8</c:f>
              <c:numCache>
                <c:formatCode>0.0</c:formatCode>
                <c:ptCount val="1"/>
                <c:pt idx="0">
                  <c:v>1.2444444444444445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756-4E92-8F7B-7758CCACE1BD}"/>
            </c:ext>
          </c:extLst>
        </c:ser>
        <c:ser>
          <c:idx val="10"/>
          <c:order val="10"/>
          <c:tx>
            <c:strRef>
              <c:f>Pivot!$L$6</c:f>
              <c:strCache>
                <c:ptCount val="1"/>
                <c:pt idx="0">
                  <c:v>SauberkeitRegale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Pivot!$L$7:$L$8</c:f>
              <c:numCache>
                <c:formatCode>0.0</c:formatCode>
                <c:ptCount val="1"/>
                <c:pt idx="0">
                  <c:v>1.2222222222222223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56-4E92-8F7B-7758CCACE1BD}"/>
            </c:ext>
          </c:extLst>
        </c:ser>
        <c:ser>
          <c:idx val="11"/>
          <c:order val="11"/>
          <c:tx>
            <c:strRef>
              <c:f>Pivot!$M$6</c:f>
              <c:strCache>
                <c:ptCount val="1"/>
                <c:pt idx="0">
                  <c:v>SauberkeitLeerungAbfall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Pivot!$M$7:$M$8</c:f>
              <c:numCache>
                <c:formatCode>0.0</c:formatCode>
                <c:ptCount val="1"/>
                <c:pt idx="0">
                  <c:v>1.1777777777777778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756-4E92-8F7B-7758CCACE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94256"/>
        <c:axId val="607694648"/>
      </c:barChart>
      <c:catAx>
        <c:axId val="6076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648"/>
        <c:crosses val="autoZero"/>
        <c:auto val="1"/>
        <c:lblAlgn val="ctr"/>
        <c:lblOffset val="100"/>
        <c:noMultiLvlLbl val="0"/>
      </c:catAx>
      <c:valAx>
        <c:axId val="60769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[PatFragebogen_2024.xlsx]Pivot!PivotTable5</c:name>
    <c:fmtId val="8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Stationen</a:t>
            </a:r>
            <a:r>
              <a:rPr lang="de-DE" b="1" baseline="0" dirty="0" smtClean="0"/>
              <a:t> EWP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2978549461531968E-2"/>
          <c:y val="0.25307005220146656"/>
          <c:w val="0.76026451254955707"/>
          <c:h val="0.64375503564730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Pivot!$B$6</c:f>
              <c:strCache>
                <c:ptCount val="1"/>
                <c:pt idx="0">
                  <c:v>ZufriedenheitErgoPhysio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Pivot!$B$7:$B$16</c:f>
              <c:numCache>
                <c:formatCode>0.0</c:formatCode>
                <c:ptCount val="9"/>
                <c:pt idx="0">
                  <c:v>1.4285714285714286</c:v>
                </c:pt>
                <c:pt idx="1">
                  <c:v>1.3333333333333333</c:v>
                </c:pt>
                <c:pt idx="2">
                  <c:v>1</c:v>
                </c:pt>
                <c:pt idx="3">
                  <c:v>1.2727272727272727</c:v>
                </c:pt>
                <c:pt idx="4">
                  <c:v>1.45</c:v>
                </c:pt>
                <c:pt idx="5">
                  <c:v>1.3333333333333333</c:v>
                </c:pt>
                <c:pt idx="6">
                  <c:v>1</c:v>
                </c:pt>
                <c:pt idx="7">
                  <c:v>1.5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1-4757-BCA6-18A634A9204B}"/>
            </c:ext>
          </c:extLst>
        </c:ser>
        <c:ser>
          <c:idx val="1"/>
          <c:order val="1"/>
          <c:tx>
            <c:strRef>
              <c:f>Pivot!$C$6</c:f>
              <c:strCache>
                <c:ptCount val="1"/>
                <c:pt idx="0">
                  <c:v>ZufriedenheitKunstMusik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Pivot!$C$7:$C$16</c:f>
              <c:numCache>
                <c:formatCode>0.0</c:formatCode>
                <c:ptCount val="9"/>
                <c:pt idx="0">
                  <c:v>1.7</c:v>
                </c:pt>
                <c:pt idx="1">
                  <c:v>0.75</c:v>
                </c:pt>
                <c:pt idx="2">
                  <c:v>0.5</c:v>
                </c:pt>
                <c:pt idx="3">
                  <c:v>1.1818181818181819</c:v>
                </c:pt>
                <c:pt idx="4">
                  <c:v>0.90909090909090906</c:v>
                </c:pt>
                <c:pt idx="5">
                  <c:v>1</c:v>
                </c:pt>
                <c:pt idx="6">
                  <c:v>1.5</c:v>
                </c:pt>
                <c:pt idx="7">
                  <c:v>0.42857142857142855</c:v>
                </c:pt>
                <c:pt idx="8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81-4757-BCA6-18A634A9204B}"/>
            </c:ext>
          </c:extLst>
        </c:ser>
        <c:ser>
          <c:idx val="2"/>
          <c:order val="2"/>
          <c:tx>
            <c:strRef>
              <c:f>Pivot!$D$6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Pivot!$D$7:$D$16</c:f>
              <c:numCache>
                <c:formatCode>0.0</c:formatCode>
                <c:ptCount val="9"/>
                <c:pt idx="0">
                  <c:v>1.9166666666666667</c:v>
                </c:pt>
                <c:pt idx="1">
                  <c:v>2.1666666666666665</c:v>
                </c:pt>
                <c:pt idx="2">
                  <c:v>1.5</c:v>
                </c:pt>
                <c:pt idx="3">
                  <c:v>1.5</c:v>
                </c:pt>
                <c:pt idx="4">
                  <c:v>2.2222222222222223</c:v>
                </c:pt>
                <c:pt idx="5">
                  <c:v>2</c:v>
                </c:pt>
                <c:pt idx="6">
                  <c:v>1.25</c:v>
                </c:pt>
                <c:pt idx="7">
                  <c:v>1.625</c:v>
                </c:pt>
                <c:pt idx="8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81-4757-BCA6-18A634A9204B}"/>
            </c:ext>
          </c:extLst>
        </c:ser>
        <c:ser>
          <c:idx val="3"/>
          <c:order val="3"/>
          <c:tx>
            <c:strRef>
              <c:f>Pivot!$E$6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Pivot!$E$7:$E$16</c:f>
              <c:numCache>
                <c:formatCode>0.0</c:formatCode>
                <c:ptCount val="9"/>
                <c:pt idx="0">
                  <c:v>1.2857142857142858</c:v>
                </c:pt>
                <c:pt idx="1">
                  <c:v>2</c:v>
                </c:pt>
                <c:pt idx="2">
                  <c:v>1</c:v>
                </c:pt>
                <c:pt idx="3">
                  <c:v>1.5454545454545454</c:v>
                </c:pt>
                <c:pt idx="4">
                  <c:v>2.0499999999999998</c:v>
                </c:pt>
                <c:pt idx="5">
                  <c:v>1</c:v>
                </c:pt>
                <c:pt idx="6">
                  <c:v>1</c:v>
                </c:pt>
                <c:pt idx="7">
                  <c:v>1.375</c:v>
                </c:pt>
                <c:pt idx="8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81-4757-BCA6-18A634A9204B}"/>
            </c:ext>
          </c:extLst>
        </c:ser>
        <c:ser>
          <c:idx val="4"/>
          <c:order val="4"/>
          <c:tx>
            <c:strRef>
              <c:f>Pivot!$F$6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Pivot!$F$7:$F$16</c:f>
              <c:numCache>
                <c:formatCode>0.0</c:formatCode>
                <c:ptCount val="9"/>
                <c:pt idx="0">
                  <c:v>1.3571428571428572</c:v>
                </c:pt>
                <c:pt idx="1">
                  <c:v>1.8</c:v>
                </c:pt>
                <c:pt idx="2">
                  <c:v>1.5</c:v>
                </c:pt>
                <c:pt idx="3">
                  <c:v>1.0909090909090908</c:v>
                </c:pt>
                <c:pt idx="4">
                  <c:v>1.736842105263158</c:v>
                </c:pt>
                <c:pt idx="5">
                  <c:v>1.3333333333333333</c:v>
                </c:pt>
                <c:pt idx="6">
                  <c:v>1.25</c:v>
                </c:pt>
                <c:pt idx="7">
                  <c:v>1.75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81-4757-BCA6-18A634A9204B}"/>
            </c:ext>
          </c:extLst>
        </c:ser>
        <c:ser>
          <c:idx val="5"/>
          <c:order val="5"/>
          <c:tx>
            <c:strRef>
              <c:f>Pivot!$G$6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Pivot!$G$7:$G$16</c:f>
              <c:numCache>
                <c:formatCode>0.0</c:formatCode>
                <c:ptCount val="9"/>
                <c:pt idx="0">
                  <c:v>1.7142857142857142</c:v>
                </c:pt>
                <c:pt idx="1">
                  <c:v>2.3333333333333335</c:v>
                </c:pt>
                <c:pt idx="2">
                  <c:v>2</c:v>
                </c:pt>
                <c:pt idx="3">
                  <c:v>1.6363636363636365</c:v>
                </c:pt>
                <c:pt idx="4">
                  <c:v>2.3888888888888888</c:v>
                </c:pt>
                <c:pt idx="5">
                  <c:v>1.6666666666666667</c:v>
                </c:pt>
                <c:pt idx="6">
                  <c:v>1.3333333333333333</c:v>
                </c:pt>
                <c:pt idx="7">
                  <c:v>1.8571428571428572</c:v>
                </c:pt>
                <c:pt idx="8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81-4757-BCA6-18A634A9204B}"/>
            </c:ext>
          </c:extLst>
        </c:ser>
        <c:ser>
          <c:idx val="6"/>
          <c:order val="6"/>
          <c:tx>
            <c:strRef>
              <c:f>Pivot!$H$6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Pivot!$H$7:$H$16</c:f>
              <c:numCache>
                <c:formatCode>0.0</c:formatCode>
                <c:ptCount val="9"/>
                <c:pt idx="0">
                  <c:v>1.1538461538461537</c:v>
                </c:pt>
                <c:pt idx="1">
                  <c:v>1.5</c:v>
                </c:pt>
                <c:pt idx="2">
                  <c:v>1</c:v>
                </c:pt>
                <c:pt idx="3">
                  <c:v>1.2727272727272727</c:v>
                </c:pt>
                <c:pt idx="4">
                  <c:v>1.6666666666666667</c:v>
                </c:pt>
                <c:pt idx="5">
                  <c:v>1.3333333333333333</c:v>
                </c:pt>
                <c:pt idx="6">
                  <c:v>1.3333333333333333</c:v>
                </c:pt>
                <c:pt idx="7">
                  <c:v>1.125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81-4757-BCA6-18A634A9204B}"/>
            </c:ext>
          </c:extLst>
        </c:ser>
        <c:ser>
          <c:idx val="7"/>
          <c:order val="7"/>
          <c:tx>
            <c:strRef>
              <c:f>Pivot!$I$6</c:f>
              <c:strCache>
                <c:ptCount val="1"/>
                <c:pt idx="0">
                  <c:v>Sauberkeit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Pivot!$I$7:$I$16</c:f>
              <c:numCache>
                <c:formatCode>0.0</c:formatCode>
                <c:ptCount val="9"/>
                <c:pt idx="0">
                  <c:v>1</c:v>
                </c:pt>
                <c:pt idx="1">
                  <c:v>1.3333333333333333</c:v>
                </c:pt>
                <c:pt idx="2">
                  <c:v>1</c:v>
                </c:pt>
                <c:pt idx="3">
                  <c:v>1.0909090909090908</c:v>
                </c:pt>
                <c:pt idx="4">
                  <c:v>1.5</c:v>
                </c:pt>
                <c:pt idx="5">
                  <c:v>1</c:v>
                </c:pt>
                <c:pt idx="6">
                  <c:v>1</c:v>
                </c:pt>
                <c:pt idx="7">
                  <c:v>1.375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81-4757-BCA6-18A634A9204B}"/>
            </c:ext>
          </c:extLst>
        </c:ser>
        <c:ser>
          <c:idx val="8"/>
          <c:order val="8"/>
          <c:tx>
            <c:strRef>
              <c:f>Pivot!$J$6</c:f>
              <c:strCache>
                <c:ptCount val="1"/>
                <c:pt idx="0">
                  <c:v>SauberkeitFussboden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Pivot!$J$7:$J$16</c:f>
              <c:numCache>
                <c:formatCode>0.0</c:formatCode>
                <c:ptCount val="9"/>
                <c:pt idx="0">
                  <c:v>1.2307692307692308</c:v>
                </c:pt>
                <c:pt idx="1">
                  <c:v>1.5</c:v>
                </c:pt>
                <c:pt idx="2">
                  <c:v>2.5</c:v>
                </c:pt>
                <c:pt idx="3">
                  <c:v>1.0909090909090908</c:v>
                </c:pt>
                <c:pt idx="4">
                  <c:v>1.3</c:v>
                </c:pt>
                <c:pt idx="5">
                  <c:v>1</c:v>
                </c:pt>
                <c:pt idx="6">
                  <c:v>1</c:v>
                </c:pt>
                <c:pt idx="7">
                  <c:v>1.25</c:v>
                </c:pt>
                <c:pt idx="8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81-4757-BCA6-18A634A9204B}"/>
            </c:ext>
          </c:extLst>
        </c:ser>
        <c:ser>
          <c:idx val="9"/>
          <c:order val="9"/>
          <c:tx>
            <c:strRef>
              <c:f>Pivot!$K$6</c:f>
              <c:strCache>
                <c:ptCount val="1"/>
                <c:pt idx="0">
                  <c:v>SauberkeitDuscheWC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Pivot!$K$7:$K$16</c:f>
              <c:numCache>
                <c:formatCode>0.0</c:formatCode>
                <c:ptCount val="9"/>
                <c:pt idx="0">
                  <c:v>1.3076923076923077</c:v>
                </c:pt>
                <c:pt idx="1">
                  <c:v>1.5</c:v>
                </c:pt>
                <c:pt idx="2">
                  <c:v>1.5</c:v>
                </c:pt>
                <c:pt idx="3">
                  <c:v>1.0909090909090908</c:v>
                </c:pt>
                <c:pt idx="4">
                  <c:v>1.55</c:v>
                </c:pt>
                <c:pt idx="5">
                  <c:v>1</c:v>
                </c:pt>
                <c:pt idx="6">
                  <c:v>1</c:v>
                </c:pt>
                <c:pt idx="7">
                  <c:v>1.25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781-4757-BCA6-18A634A9204B}"/>
            </c:ext>
          </c:extLst>
        </c:ser>
        <c:ser>
          <c:idx val="10"/>
          <c:order val="10"/>
          <c:tx>
            <c:strRef>
              <c:f>Pivot!$L$6</c:f>
              <c:strCache>
                <c:ptCount val="1"/>
                <c:pt idx="0">
                  <c:v>SauberkeitRegale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Pivot!$L$7:$L$16</c:f>
              <c:numCache>
                <c:formatCode>0.0</c:formatCode>
                <c:ptCount val="9"/>
                <c:pt idx="0">
                  <c:v>1.4166666666666667</c:v>
                </c:pt>
                <c:pt idx="1">
                  <c:v>1.1666666666666667</c:v>
                </c:pt>
                <c:pt idx="2">
                  <c:v>2.5</c:v>
                </c:pt>
                <c:pt idx="3">
                  <c:v>1.1818181818181819</c:v>
                </c:pt>
                <c:pt idx="4">
                  <c:v>1.35</c:v>
                </c:pt>
                <c:pt idx="5">
                  <c:v>1</c:v>
                </c:pt>
                <c:pt idx="6">
                  <c:v>1</c:v>
                </c:pt>
                <c:pt idx="7">
                  <c:v>1.125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81-4757-BCA6-18A634A9204B}"/>
            </c:ext>
          </c:extLst>
        </c:ser>
        <c:ser>
          <c:idx val="11"/>
          <c:order val="11"/>
          <c:tx>
            <c:strRef>
              <c:f>Pivot!$M$6</c:f>
              <c:strCache>
                <c:ptCount val="1"/>
                <c:pt idx="0">
                  <c:v>SauberkeitLeerungAbfall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Pivot!$A$7:$A$16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C</c:v>
                </c:pt>
                <c:pt idx="7">
                  <c:v>15 D</c:v>
                </c:pt>
                <c:pt idx="8">
                  <c:v>15 E</c:v>
                </c:pt>
              </c:strCache>
            </c:strRef>
          </c:cat>
          <c:val>
            <c:numRef>
              <c:f>Pivot!$M$7:$M$16</c:f>
              <c:numCache>
                <c:formatCode>0.0</c:formatCode>
                <c:ptCount val="9"/>
                <c:pt idx="0">
                  <c:v>1.1538461538461537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1.2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781-4757-BCA6-18A634A92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94256"/>
        <c:axId val="607694648"/>
      </c:barChart>
      <c:catAx>
        <c:axId val="6076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648"/>
        <c:crosses val="autoZero"/>
        <c:auto val="1"/>
        <c:lblAlgn val="ctr"/>
        <c:lblOffset val="100"/>
        <c:noMultiLvlLbl val="0"/>
      </c:catAx>
      <c:valAx>
        <c:axId val="60769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301026422029085"/>
          <c:y val="0"/>
          <c:w val="0.20781805307322987"/>
          <c:h val="0.93558095289680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[PatFragebogen_2024.xlsx]Pivot!PivotTable5</c:name>
    <c:fmtId val="8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Tagesklinik</a:t>
            </a:r>
            <a:r>
              <a:rPr lang="de-DE" b="1" baseline="0" dirty="0" smtClean="0"/>
              <a:t> EWP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Pivot!$B$6</c:f>
              <c:strCache>
                <c:ptCount val="1"/>
                <c:pt idx="0">
                  <c:v>ZufriedenheitErgoPhysio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Pivot!$B$7:$B$11</c:f>
              <c:numCache>
                <c:formatCode>0.0</c:formatCode>
                <c:ptCount val="4"/>
                <c:pt idx="0">
                  <c:v>1.3333333333333333</c:v>
                </c:pt>
                <c:pt idx="1">
                  <c:v>1.5</c:v>
                </c:pt>
                <c:pt idx="2">
                  <c:v>1.5714285714285714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2-4B10-8A1A-453323D27D41}"/>
            </c:ext>
          </c:extLst>
        </c:ser>
        <c:ser>
          <c:idx val="1"/>
          <c:order val="1"/>
          <c:tx>
            <c:strRef>
              <c:f>Pivot!$C$6</c:f>
              <c:strCache>
                <c:ptCount val="1"/>
                <c:pt idx="0">
                  <c:v>ZufriedenheitKunstMusik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Pivot!$C$7:$C$11</c:f>
              <c:numCache>
                <c:formatCode>0.0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1.4615384615384615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A2-4B10-8A1A-453323D27D41}"/>
            </c:ext>
          </c:extLst>
        </c:ser>
        <c:ser>
          <c:idx val="2"/>
          <c:order val="2"/>
          <c:tx>
            <c:strRef>
              <c:f>Pivot!$D$6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Pivot!$D$7:$D$11</c:f>
              <c:numCache>
                <c:formatCode>0.0</c:formatCode>
                <c:ptCount val="4"/>
                <c:pt idx="0">
                  <c:v>1.4444444444444444</c:v>
                </c:pt>
                <c:pt idx="1">
                  <c:v>1.5</c:v>
                </c:pt>
                <c:pt idx="2">
                  <c:v>2.1538461538461537</c:v>
                </c:pt>
                <c:pt idx="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A2-4B10-8A1A-453323D27D41}"/>
            </c:ext>
          </c:extLst>
        </c:ser>
        <c:ser>
          <c:idx val="3"/>
          <c:order val="3"/>
          <c:tx>
            <c:strRef>
              <c:f>Pivot!$E$6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Pivot!$E$7:$E$11</c:f>
              <c:numCache>
                <c:formatCode>0.0</c:formatCode>
                <c:ptCount val="4"/>
                <c:pt idx="0">
                  <c:v>1.3333333333333333</c:v>
                </c:pt>
                <c:pt idx="1">
                  <c:v>1.8333333333333333</c:v>
                </c:pt>
                <c:pt idx="2">
                  <c:v>1.9230769230769231</c:v>
                </c:pt>
                <c:pt idx="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A2-4B10-8A1A-453323D27D41}"/>
            </c:ext>
          </c:extLst>
        </c:ser>
        <c:ser>
          <c:idx val="4"/>
          <c:order val="4"/>
          <c:tx>
            <c:strRef>
              <c:f>Pivot!$F$6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Pivot!$F$7:$F$11</c:f>
              <c:numCache>
                <c:formatCode>0.0</c:formatCode>
                <c:ptCount val="4"/>
                <c:pt idx="0">
                  <c:v>1.7777777777777777</c:v>
                </c:pt>
                <c:pt idx="1">
                  <c:v>1.3636363636363635</c:v>
                </c:pt>
                <c:pt idx="2">
                  <c:v>1.3571428571428572</c:v>
                </c:pt>
                <c:pt idx="3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A2-4B10-8A1A-453323D27D41}"/>
            </c:ext>
          </c:extLst>
        </c:ser>
        <c:ser>
          <c:idx val="5"/>
          <c:order val="5"/>
          <c:tx>
            <c:strRef>
              <c:f>Pivot!$G$6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Pivot!$G$7:$G$11</c:f>
              <c:numCache>
                <c:formatCode>0.0</c:formatCode>
                <c:ptCount val="4"/>
                <c:pt idx="0">
                  <c:v>2.2222222222222223</c:v>
                </c:pt>
                <c:pt idx="1">
                  <c:v>1.5833333333333333</c:v>
                </c:pt>
                <c:pt idx="2">
                  <c:v>1.7142857142857142</c:v>
                </c:pt>
                <c:pt idx="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A2-4B10-8A1A-453323D27D41}"/>
            </c:ext>
          </c:extLst>
        </c:ser>
        <c:ser>
          <c:idx val="6"/>
          <c:order val="6"/>
          <c:tx>
            <c:strRef>
              <c:f>Pivot!$H$6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Pivot!$H$7:$H$11</c:f>
              <c:numCache>
                <c:formatCode>0.0</c:formatCode>
                <c:ptCount val="4"/>
                <c:pt idx="0">
                  <c:v>1.3333333333333333</c:v>
                </c:pt>
                <c:pt idx="1">
                  <c:v>1.1818181818181819</c:v>
                </c:pt>
                <c:pt idx="2">
                  <c:v>1.7857142857142858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A2-4B10-8A1A-453323D27D41}"/>
            </c:ext>
          </c:extLst>
        </c:ser>
        <c:ser>
          <c:idx val="7"/>
          <c:order val="7"/>
          <c:tx>
            <c:strRef>
              <c:f>Pivot!$I$6</c:f>
              <c:strCache>
                <c:ptCount val="1"/>
                <c:pt idx="0">
                  <c:v>Sauberkeit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Pivot!$I$7:$I$11</c:f>
              <c:numCache>
                <c:formatCode>0.0</c:formatCode>
                <c:ptCount val="4"/>
                <c:pt idx="0">
                  <c:v>1.4444444444444444</c:v>
                </c:pt>
                <c:pt idx="1">
                  <c:v>1.3333333333333333</c:v>
                </c:pt>
                <c:pt idx="2">
                  <c:v>1.3571428571428572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A2-4B10-8A1A-453323D27D41}"/>
            </c:ext>
          </c:extLst>
        </c:ser>
        <c:ser>
          <c:idx val="8"/>
          <c:order val="8"/>
          <c:tx>
            <c:strRef>
              <c:f>Pivot!$J$6</c:f>
              <c:strCache>
                <c:ptCount val="1"/>
                <c:pt idx="0">
                  <c:v>SauberkeitFussboden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Pivot!$J$7:$J$11</c:f>
              <c:numCache>
                <c:formatCode>0.0</c:formatCode>
                <c:ptCount val="4"/>
                <c:pt idx="0">
                  <c:v>1.5555555555555556</c:v>
                </c:pt>
                <c:pt idx="1">
                  <c:v>1.6363636363636365</c:v>
                </c:pt>
                <c:pt idx="2">
                  <c:v>1.2857142857142858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A2-4B10-8A1A-453323D27D41}"/>
            </c:ext>
          </c:extLst>
        </c:ser>
        <c:ser>
          <c:idx val="9"/>
          <c:order val="9"/>
          <c:tx>
            <c:strRef>
              <c:f>Pivot!$K$6</c:f>
              <c:strCache>
                <c:ptCount val="1"/>
                <c:pt idx="0">
                  <c:v>SauberkeitDuscheWC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Pivot!$K$7:$K$11</c:f>
              <c:numCache>
                <c:formatCode>0.0</c:formatCode>
                <c:ptCount val="4"/>
                <c:pt idx="0">
                  <c:v>1.5555555555555556</c:v>
                </c:pt>
                <c:pt idx="1">
                  <c:v>1.4545454545454546</c:v>
                </c:pt>
                <c:pt idx="2">
                  <c:v>1.4285714285714286</c:v>
                </c:pt>
                <c:pt idx="3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5A2-4B10-8A1A-453323D27D41}"/>
            </c:ext>
          </c:extLst>
        </c:ser>
        <c:ser>
          <c:idx val="10"/>
          <c:order val="10"/>
          <c:tx>
            <c:strRef>
              <c:f>Pivot!$L$6</c:f>
              <c:strCache>
                <c:ptCount val="1"/>
                <c:pt idx="0">
                  <c:v>SauberkeitRegale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Pivot!$L$7:$L$11</c:f>
              <c:numCache>
                <c:formatCode>0.0</c:formatCode>
                <c:ptCount val="4"/>
                <c:pt idx="0">
                  <c:v>1.4444444444444444</c:v>
                </c:pt>
                <c:pt idx="1">
                  <c:v>1.5</c:v>
                </c:pt>
                <c:pt idx="2">
                  <c:v>1.2857142857142858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5A2-4B10-8A1A-453323D27D41}"/>
            </c:ext>
          </c:extLst>
        </c:ser>
        <c:ser>
          <c:idx val="11"/>
          <c:order val="11"/>
          <c:tx>
            <c:strRef>
              <c:f>Pivot!$M$6</c:f>
              <c:strCache>
                <c:ptCount val="1"/>
                <c:pt idx="0">
                  <c:v>SauberkeitLeerungAbfall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Pivot!$M$7:$M$11</c:f>
              <c:numCache>
                <c:formatCode>0.0</c:formatCode>
                <c:ptCount val="4"/>
                <c:pt idx="0">
                  <c:v>1.1111111111111112</c:v>
                </c:pt>
                <c:pt idx="1">
                  <c:v>1.1818181818181819</c:v>
                </c:pt>
                <c:pt idx="2">
                  <c:v>1.1428571428571428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A2-4B10-8A1A-453323D27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94256"/>
        <c:axId val="607694648"/>
      </c:barChart>
      <c:catAx>
        <c:axId val="6076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648"/>
        <c:crosses val="autoZero"/>
        <c:auto val="1"/>
        <c:lblAlgn val="ctr"/>
        <c:lblOffset val="100"/>
        <c:noMultiLvlLbl val="0"/>
      </c:catAx>
      <c:valAx>
        <c:axId val="60769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[PatFragebogen_2024.xlsx]Pivot!PivotTable5</c:name>
    <c:fmtId val="7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Neurologie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Pivot!$B$6</c:f>
              <c:strCache>
                <c:ptCount val="1"/>
                <c:pt idx="0">
                  <c:v>ZufriedenheitErgoPhysio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Pivot!$B$7:$B$8</c:f>
              <c:numCache>
                <c:formatCode>0.0</c:formatCode>
                <c:ptCount val="1"/>
                <c:pt idx="0">
                  <c:v>1.3714285714285714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41-47D3-9896-DC73F3150D8D}"/>
            </c:ext>
          </c:extLst>
        </c:ser>
        <c:ser>
          <c:idx val="1"/>
          <c:order val="1"/>
          <c:tx>
            <c:strRef>
              <c:f>Pivot!$C$6</c:f>
              <c:strCache>
                <c:ptCount val="1"/>
                <c:pt idx="0">
                  <c:v>ZufriedenheitKunstMusik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Pivot!$C$7:$C$8</c:f>
              <c:numCache>
                <c:formatCode>0.0</c:formatCode>
                <c:ptCount val="1"/>
                <c:pt idx="0">
                  <c:v>0.45833333333333331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41-47D3-9896-DC73F3150D8D}"/>
            </c:ext>
          </c:extLst>
        </c:ser>
        <c:ser>
          <c:idx val="2"/>
          <c:order val="2"/>
          <c:tx>
            <c:strRef>
              <c:f>Pivot!$D$6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Pivot!$D$7:$D$8</c:f>
              <c:numCache>
                <c:formatCode>0.0</c:formatCode>
                <c:ptCount val="1"/>
                <c:pt idx="0">
                  <c:v>1.7142857142857142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41-47D3-9896-DC73F3150D8D}"/>
            </c:ext>
          </c:extLst>
        </c:ser>
        <c:ser>
          <c:idx val="3"/>
          <c:order val="3"/>
          <c:tx>
            <c:strRef>
              <c:f>Pivot!$E$6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Pivot!$E$7:$E$8</c:f>
              <c:numCache>
                <c:formatCode>0.0</c:formatCode>
                <c:ptCount val="1"/>
                <c:pt idx="0">
                  <c:v>1.4722222222222223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41-47D3-9896-DC73F3150D8D}"/>
            </c:ext>
          </c:extLst>
        </c:ser>
        <c:ser>
          <c:idx val="4"/>
          <c:order val="4"/>
          <c:tx>
            <c:strRef>
              <c:f>Pivot!$F$6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Pivot!$F$7:$F$8</c:f>
              <c:numCache>
                <c:formatCode>0.0</c:formatCode>
                <c:ptCount val="1"/>
                <c:pt idx="0">
                  <c:v>1.5151515151515151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41-47D3-9896-DC73F3150D8D}"/>
            </c:ext>
          </c:extLst>
        </c:ser>
        <c:ser>
          <c:idx val="5"/>
          <c:order val="5"/>
          <c:tx>
            <c:strRef>
              <c:f>Pivot!$G$6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Pivot!$G$7:$G$8</c:f>
              <c:numCache>
                <c:formatCode>0.0</c:formatCode>
                <c:ptCount val="1"/>
                <c:pt idx="0">
                  <c:v>2.0294117647058822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41-47D3-9896-DC73F3150D8D}"/>
            </c:ext>
          </c:extLst>
        </c:ser>
        <c:ser>
          <c:idx val="6"/>
          <c:order val="6"/>
          <c:tx>
            <c:strRef>
              <c:f>Pivot!$H$6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Pivot!$H$7:$H$8</c:f>
              <c:numCache>
                <c:formatCode>0.0</c:formatCode>
                <c:ptCount val="1"/>
                <c:pt idx="0">
                  <c:v>1.3235294117647058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41-47D3-9896-DC73F3150D8D}"/>
            </c:ext>
          </c:extLst>
        </c:ser>
        <c:ser>
          <c:idx val="7"/>
          <c:order val="7"/>
          <c:tx>
            <c:strRef>
              <c:f>Pivot!$I$6</c:f>
              <c:strCache>
                <c:ptCount val="1"/>
                <c:pt idx="0">
                  <c:v>Sauberkeit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Pivot!$I$7:$I$8</c:f>
              <c:numCache>
                <c:formatCode>0.0</c:formatCode>
                <c:ptCount val="1"/>
                <c:pt idx="0">
                  <c:v>1.3428571428571427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41-47D3-9896-DC73F3150D8D}"/>
            </c:ext>
          </c:extLst>
        </c:ser>
        <c:ser>
          <c:idx val="8"/>
          <c:order val="8"/>
          <c:tx>
            <c:strRef>
              <c:f>Pivot!$J$6</c:f>
              <c:strCache>
                <c:ptCount val="1"/>
                <c:pt idx="0">
                  <c:v>SauberkeitFussboden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Pivot!$J$7:$J$8</c:f>
              <c:numCache>
                <c:formatCode>0.0</c:formatCode>
                <c:ptCount val="1"/>
                <c:pt idx="0">
                  <c:v>1.2571428571428571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41-47D3-9896-DC73F3150D8D}"/>
            </c:ext>
          </c:extLst>
        </c:ser>
        <c:ser>
          <c:idx val="9"/>
          <c:order val="9"/>
          <c:tx>
            <c:strRef>
              <c:f>Pivot!$K$6</c:f>
              <c:strCache>
                <c:ptCount val="1"/>
                <c:pt idx="0">
                  <c:v>SauberkeitDuscheWC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Pivot!$K$7:$K$8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41-47D3-9896-DC73F3150D8D}"/>
            </c:ext>
          </c:extLst>
        </c:ser>
        <c:ser>
          <c:idx val="10"/>
          <c:order val="10"/>
          <c:tx>
            <c:strRef>
              <c:f>Pivot!$L$6</c:f>
              <c:strCache>
                <c:ptCount val="1"/>
                <c:pt idx="0">
                  <c:v>SauberkeitRegale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Pivot!$L$7:$L$8</c:f>
              <c:numCache>
                <c:formatCode>0.0</c:formatCode>
                <c:ptCount val="1"/>
                <c:pt idx="0">
                  <c:v>1.2058823529411764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41-47D3-9896-DC73F3150D8D}"/>
            </c:ext>
          </c:extLst>
        </c:ser>
        <c:ser>
          <c:idx val="11"/>
          <c:order val="11"/>
          <c:tx>
            <c:strRef>
              <c:f>Pivot!$M$6</c:f>
              <c:strCache>
                <c:ptCount val="1"/>
                <c:pt idx="0">
                  <c:v>SauberkeitLeerungAbfall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Pivot!$A$7:$A$8</c:f>
              <c:strCache>
                <c:ptCount val="1"/>
                <c:pt idx="0">
                  <c:v>26 B</c:v>
                </c:pt>
              </c:strCache>
            </c:strRef>
          </c:cat>
          <c:val>
            <c:numRef>
              <c:f>Pivot!$M$7:$M$8</c:f>
              <c:numCache>
                <c:formatCode>0.0</c:formatCode>
                <c:ptCount val="1"/>
                <c:pt idx="0">
                  <c:v>1.088235294117647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B41-47D3-9896-DC73F3150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94256"/>
        <c:axId val="607694648"/>
      </c:barChart>
      <c:catAx>
        <c:axId val="6076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648"/>
        <c:crosses val="autoZero"/>
        <c:auto val="1"/>
        <c:lblAlgn val="ctr"/>
        <c:lblOffset val="100"/>
        <c:noMultiLvlLbl val="0"/>
      </c:catAx>
      <c:valAx>
        <c:axId val="60769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[PatFragebogen_2024.xlsx]Pivot!PivotTable5</c:name>
    <c:fmtId val="8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Stationen</a:t>
            </a:r>
            <a:r>
              <a:rPr lang="de-DE" b="1" baseline="0" dirty="0" smtClean="0"/>
              <a:t> EWP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0508233291404067E-2"/>
          <c:y val="0.25662844763012538"/>
          <c:w val="0.76225796815390034"/>
          <c:h val="0.63123488949922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Pivot!$B$6</c:f>
              <c:strCache>
                <c:ptCount val="1"/>
                <c:pt idx="0">
                  <c:v>ZufriedenheitErgoPhysio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Pivot!$A$7:$A$15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D</c:v>
                </c:pt>
                <c:pt idx="7">
                  <c:v>15 E</c:v>
                </c:pt>
              </c:strCache>
            </c:strRef>
          </c:cat>
          <c:val>
            <c:numRef>
              <c:f>Pivot!$B$7:$B$15</c:f>
              <c:numCache>
                <c:formatCode>0.0</c:formatCode>
                <c:ptCount val="8"/>
                <c:pt idx="0">
                  <c:v>1.3913043478260869</c:v>
                </c:pt>
                <c:pt idx="1">
                  <c:v>1</c:v>
                </c:pt>
                <c:pt idx="2">
                  <c:v>1</c:v>
                </c:pt>
                <c:pt idx="3">
                  <c:v>1.5555555555555556</c:v>
                </c:pt>
                <c:pt idx="4">
                  <c:v>2.0625</c:v>
                </c:pt>
                <c:pt idx="5">
                  <c:v>1.5</c:v>
                </c:pt>
                <c:pt idx="6">
                  <c:v>1.3</c:v>
                </c:pt>
                <c:pt idx="7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0-4B7A-AB9D-83B27D30626E}"/>
            </c:ext>
          </c:extLst>
        </c:ser>
        <c:ser>
          <c:idx val="1"/>
          <c:order val="1"/>
          <c:tx>
            <c:strRef>
              <c:f>Pivot!$C$6</c:f>
              <c:strCache>
                <c:ptCount val="1"/>
                <c:pt idx="0">
                  <c:v>ZufriedenheitKunstMusik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Pivot!$A$7:$A$15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D</c:v>
                </c:pt>
                <c:pt idx="7">
                  <c:v>15 E</c:v>
                </c:pt>
              </c:strCache>
            </c:strRef>
          </c:cat>
          <c:val>
            <c:numRef>
              <c:f>Pivot!$C$7:$C$15</c:f>
              <c:numCache>
                <c:formatCode>0.0</c:formatCode>
                <c:ptCount val="8"/>
                <c:pt idx="0">
                  <c:v>1.4444444444444444</c:v>
                </c:pt>
                <c:pt idx="1">
                  <c:v>1.25</c:v>
                </c:pt>
                <c:pt idx="2">
                  <c:v>1</c:v>
                </c:pt>
                <c:pt idx="3">
                  <c:v>1</c:v>
                </c:pt>
                <c:pt idx="4">
                  <c:v>1.2857142857142858</c:v>
                </c:pt>
                <c:pt idx="5">
                  <c:v>1.6666666666666667</c:v>
                </c:pt>
                <c:pt idx="6">
                  <c:v>0.875</c:v>
                </c:pt>
                <c:pt idx="7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D0-4B7A-AB9D-83B27D30626E}"/>
            </c:ext>
          </c:extLst>
        </c:ser>
        <c:ser>
          <c:idx val="2"/>
          <c:order val="2"/>
          <c:tx>
            <c:strRef>
              <c:f>Pivot!$D$6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Pivot!$A$7:$A$15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D</c:v>
                </c:pt>
                <c:pt idx="7">
                  <c:v>15 E</c:v>
                </c:pt>
              </c:strCache>
            </c:strRef>
          </c:cat>
          <c:val>
            <c:numRef>
              <c:f>Pivot!$D$7:$D$15</c:f>
              <c:numCache>
                <c:formatCode>0.0</c:formatCode>
                <c:ptCount val="8"/>
                <c:pt idx="0">
                  <c:v>2</c:v>
                </c:pt>
                <c:pt idx="1">
                  <c:v>1.7142857142857142</c:v>
                </c:pt>
                <c:pt idx="2">
                  <c:v>1</c:v>
                </c:pt>
                <c:pt idx="3">
                  <c:v>1.8888888888888888</c:v>
                </c:pt>
                <c:pt idx="4">
                  <c:v>1.7333333333333334</c:v>
                </c:pt>
                <c:pt idx="5">
                  <c:v>1.6666666666666667</c:v>
                </c:pt>
                <c:pt idx="6">
                  <c:v>1.7777777777777777</c:v>
                </c:pt>
                <c:pt idx="7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D0-4B7A-AB9D-83B27D30626E}"/>
            </c:ext>
          </c:extLst>
        </c:ser>
        <c:ser>
          <c:idx val="3"/>
          <c:order val="3"/>
          <c:tx>
            <c:strRef>
              <c:f>Pivot!$E$6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Pivot!$A$7:$A$15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D</c:v>
                </c:pt>
                <c:pt idx="7">
                  <c:v>15 E</c:v>
                </c:pt>
              </c:strCache>
            </c:strRef>
          </c:cat>
          <c:val>
            <c:numRef>
              <c:f>Pivot!$E$7:$E$15</c:f>
              <c:numCache>
                <c:formatCode>0.0</c:formatCode>
                <c:ptCount val="8"/>
                <c:pt idx="0">
                  <c:v>1.6521739130434783</c:v>
                </c:pt>
                <c:pt idx="1">
                  <c:v>1.5714285714285714</c:v>
                </c:pt>
                <c:pt idx="2">
                  <c:v>1</c:v>
                </c:pt>
                <c:pt idx="3">
                  <c:v>1.3333333333333333</c:v>
                </c:pt>
                <c:pt idx="4">
                  <c:v>1.2941176470588236</c:v>
                </c:pt>
                <c:pt idx="5">
                  <c:v>1.25</c:v>
                </c:pt>
                <c:pt idx="6">
                  <c:v>1.5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D0-4B7A-AB9D-83B27D30626E}"/>
            </c:ext>
          </c:extLst>
        </c:ser>
        <c:ser>
          <c:idx val="4"/>
          <c:order val="4"/>
          <c:tx>
            <c:strRef>
              <c:f>Pivot!$F$6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Pivot!$A$7:$A$15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D</c:v>
                </c:pt>
                <c:pt idx="7">
                  <c:v>15 E</c:v>
                </c:pt>
              </c:strCache>
            </c:strRef>
          </c:cat>
          <c:val>
            <c:numRef>
              <c:f>Pivot!$F$7:$F$15</c:f>
              <c:numCache>
                <c:formatCode>0.0</c:formatCode>
                <c:ptCount val="8"/>
                <c:pt idx="0">
                  <c:v>1.4545454545454546</c:v>
                </c:pt>
                <c:pt idx="1">
                  <c:v>1.4285714285714286</c:v>
                </c:pt>
                <c:pt idx="2">
                  <c:v>1</c:v>
                </c:pt>
                <c:pt idx="3">
                  <c:v>1.3333333333333333</c:v>
                </c:pt>
                <c:pt idx="4">
                  <c:v>1.1875</c:v>
                </c:pt>
                <c:pt idx="5">
                  <c:v>3</c:v>
                </c:pt>
                <c:pt idx="6">
                  <c:v>1.3</c:v>
                </c:pt>
                <c:pt idx="7">
                  <c:v>1.8333333333333333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D0-4B7A-AB9D-83B27D30626E}"/>
            </c:ext>
          </c:extLst>
        </c:ser>
        <c:ser>
          <c:idx val="5"/>
          <c:order val="5"/>
          <c:tx>
            <c:strRef>
              <c:f>Pivot!$G$6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Pivot!$A$7:$A$15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D</c:v>
                </c:pt>
                <c:pt idx="7">
                  <c:v>15 E</c:v>
                </c:pt>
              </c:strCache>
            </c:strRef>
          </c:cat>
          <c:val>
            <c:numRef>
              <c:f>Pivot!$G$7:$G$15</c:f>
              <c:numCache>
                <c:formatCode>0.0</c:formatCode>
                <c:ptCount val="8"/>
                <c:pt idx="0">
                  <c:v>1.826086956521739</c:v>
                </c:pt>
                <c:pt idx="1">
                  <c:v>1.7142857142857142</c:v>
                </c:pt>
                <c:pt idx="2">
                  <c:v>2</c:v>
                </c:pt>
                <c:pt idx="3">
                  <c:v>2.1111111111111112</c:v>
                </c:pt>
                <c:pt idx="4">
                  <c:v>1.8235294117647058</c:v>
                </c:pt>
                <c:pt idx="5">
                  <c:v>2.25</c:v>
                </c:pt>
                <c:pt idx="6">
                  <c:v>2</c:v>
                </c:pt>
                <c:pt idx="7">
                  <c:v>2.1666666666666665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D0-4B7A-AB9D-83B27D30626E}"/>
            </c:ext>
          </c:extLst>
        </c:ser>
        <c:ser>
          <c:idx val="6"/>
          <c:order val="6"/>
          <c:tx>
            <c:strRef>
              <c:f>Pivot!$H$6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Pivot!$A$7:$A$15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D</c:v>
                </c:pt>
                <c:pt idx="7">
                  <c:v>15 E</c:v>
                </c:pt>
              </c:strCache>
            </c:strRef>
          </c:cat>
          <c:val>
            <c:numRef>
              <c:f>Pivot!$H$7:$H$15</c:f>
              <c:numCache>
                <c:formatCode>0.0</c:formatCode>
                <c:ptCount val="8"/>
                <c:pt idx="0">
                  <c:v>1.6818181818181819</c:v>
                </c:pt>
                <c:pt idx="1">
                  <c:v>1.2857142857142858</c:v>
                </c:pt>
                <c:pt idx="2">
                  <c:v>1</c:v>
                </c:pt>
                <c:pt idx="3">
                  <c:v>1.3333333333333333</c:v>
                </c:pt>
                <c:pt idx="4">
                  <c:v>1.5294117647058822</c:v>
                </c:pt>
                <c:pt idx="5">
                  <c:v>1.5</c:v>
                </c:pt>
                <c:pt idx="6">
                  <c:v>1.375</c:v>
                </c:pt>
                <c:pt idx="7">
                  <c:v>1.8333333333333333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D0-4B7A-AB9D-83B27D30626E}"/>
            </c:ext>
          </c:extLst>
        </c:ser>
        <c:ser>
          <c:idx val="7"/>
          <c:order val="7"/>
          <c:tx>
            <c:strRef>
              <c:f>Pivot!$I$6</c:f>
              <c:strCache>
                <c:ptCount val="1"/>
                <c:pt idx="0">
                  <c:v>Sauberkeit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Pivot!$A$7:$A$15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D</c:v>
                </c:pt>
                <c:pt idx="7">
                  <c:v>15 E</c:v>
                </c:pt>
              </c:strCache>
            </c:strRef>
          </c:cat>
          <c:val>
            <c:numRef>
              <c:f>Pivot!$I$7:$I$15</c:f>
              <c:numCache>
                <c:formatCode>0.0</c:formatCode>
                <c:ptCount val="8"/>
                <c:pt idx="0">
                  <c:v>1.4782608695652173</c:v>
                </c:pt>
                <c:pt idx="1">
                  <c:v>1.2857142857142858</c:v>
                </c:pt>
                <c:pt idx="2">
                  <c:v>1</c:v>
                </c:pt>
                <c:pt idx="3">
                  <c:v>1.1111111111111112</c:v>
                </c:pt>
                <c:pt idx="4">
                  <c:v>1.3529411764705883</c:v>
                </c:pt>
                <c:pt idx="5">
                  <c:v>1</c:v>
                </c:pt>
                <c:pt idx="6">
                  <c:v>1.3</c:v>
                </c:pt>
                <c:pt idx="7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D0-4B7A-AB9D-83B27D30626E}"/>
            </c:ext>
          </c:extLst>
        </c:ser>
        <c:ser>
          <c:idx val="8"/>
          <c:order val="8"/>
          <c:tx>
            <c:strRef>
              <c:f>Pivot!$J$6</c:f>
              <c:strCache>
                <c:ptCount val="1"/>
                <c:pt idx="0">
                  <c:v>SauberkeitFussboden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Pivot!$A$7:$A$15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D</c:v>
                </c:pt>
                <c:pt idx="7">
                  <c:v>15 E</c:v>
                </c:pt>
              </c:strCache>
            </c:strRef>
          </c:cat>
          <c:val>
            <c:numRef>
              <c:f>Pivot!$J$7:$J$15</c:f>
              <c:numCache>
                <c:formatCode>0.0</c:formatCode>
                <c:ptCount val="8"/>
                <c:pt idx="0">
                  <c:v>1.2857142857142858</c:v>
                </c:pt>
                <c:pt idx="1">
                  <c:v>1.5714285714285714</c:v>
                </c:pt>
                <c:pt idx="2">
                  <c:v>1</c:v>
                </c:pt>
                <c:pt idx="3">
                  <c:v>1.2222222222222223</c:v>
                </c:pt>
                <c:pt idx="4">
                  <c:v>1.4375</c:v>
                </c:pt>
                <c:pt idx="5">
                  <c:v>2.5</c:v>
                </c:pt>
                <c:pt idx="6">
                  <c:v>1.2222222222222223</c:v>
                </c:pt>
                <c:pt idx="7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D0-4B7A-AB9D-83B27D30626E}"/>
            </c:ext>
          </c:extLst>
        </c:ser>
        <c:ser>
          <c:idx val="9"/>
          <c:order val="9"/>
          <c:tx>
            <c:strRef>
              <c:f>Pivot!$K$6</c:f>
              <c:strCache>
                <c:ptCount val="1"/>
                <c:pt idx="0">
                  <c:v>SauberkeitDuscheWC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Pivot!$A$7:$A$15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D</c:v>
                </c:pt>
                <c:pt idx="7">
                  <c:v>15 E</c:v>
                </c:pt>
              </c:strCache>
            </c:strRef>
          </c:cat>
          <c:val>
            <c:numRef>
              <c:f>Pivot!$K$7:$K$15</c:f>
              <c:numCache>
                <c:formatCode>0.0</c:formatCode>
                <c:ptCount val="8"/>
                <c:pt idx="0">
                  <c:v>1.2857142857142858</c:v>
                </c:pt>
                <c:pt idx="1">
                  <c:v>1.7142857142857142</c:v>
                </c:pt>
                <c:pt idx="2">
                  <c:v>1</c:v>
                </c:pt>
                <c:pt idx="3">
                  <c:v>1.6666666666666667</c:v>
                </c:pt>
                <c:pt idx="4">
                  <c:v>1.5294117647058822</c:v>
                </c:pt>
                <c:pt idx="5">
                  <c:v>1.5</c:v>
                </c:pt>
                <c:pt idx="6">
                  <c:v>1.1111111111111112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BD0-4B7A-AB9D-83B27D30626E}"/>
            </c:ext>
          </c:extLst>
        </c:ser>
        <c:ser>
          <c:idx val="10"/>
          <c:order val="10"/>
          <c:tx>
            <c:strRef>
              <c:f>Pivot!$L$6</c:f>
              <c:strCache>
                <c:ptCount val="1"/>
                <c:pt idx="0">
                  <c:v>SauberkeitRegale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Pivot!$A$7:$A$15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D</c:v>
                </c:pt>
                <c:pt idx="7">
                  <c:v>15 E</c:v>
                </c:pt>
              </c:strCache>
            </c:strRef>
          </c:cat>
          <c:val>
            <c:numRef>
              <c:f>Pivot!$L$7:$L$15</c:f>
              <c:numCache>
                <c:formatCode>0.0</c:formatCode>
                <c:ptCount val="8"/>
                <c:pt idx="0">
                  <c:v>1.3333333333333333</c:v>
                </c:pt>
                <c:pt idx="1">
                  <c:v>1.5714285714285714</c:v>
                </c:pt>
                <c:pt idx="2">
                  <c:v>1</c:v>
                </c:pt>
                <c:pt idx="3">
                  <c:v>1.5555555555555556</c:v>
                </c:pt>
                <c:pt idx="4">
                  <c:v>1.3125</c:v>
                </c:pt>
                <c:pt idx="5">
                  <c:v>2.25</c:v>
                </c:pt>
                <c:pt idx="6">
                  <c:v>1.25</c:v>
                </c:pt>
                <c:pt idx="7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D0-4B7A-AB9D-83B27D30626E}"/>
            </c:ext>
          </c:extLst>
        </c:ser>
        <c:ser>
          <c:idx val="11"/>
          <c:order val="11"/>
          <c:tx>
            <c:strRef>
              <c:f>Pivot!$M$6</c:f>
              <c:strCache>
                <c:ptCount val="1"/>
                <c:pt idx="0">
                  <c:v>SauberkeitLeerungAbfall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Pivot!$A$7:$A$15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35 A</c:v>
                </c:pt>
                <c:pt idx="4">
                  <c:v>35 B</c:v>
                </c:pt>
                <c:pt idx="5">
                  <c:v>15 B</c:v>
                </c:pt>
                <c:pt idx="6">
                  <c:v>15 D</c:v>
                </c:pt>
                <c:pt idx="7">
                  <c:v>15 E</c:v>
                </c:pt>
              </c:strCache>
            </c:strRef>
          </c:cat>
          <c:val>
            <c:numRef>
              <c:f>Pivot!$M$7:$M$15</c:f>
              <c:numCache>
                <c:formatCode>0.0</c:formatCode>
                <c:ptCount val="8"/>
                <c:pt idx="0">
                  <c:v>1.0952380952380953</c:v>
                </c:pt>
                <c:pt idx="1">
                  <c:v>1</c:v>
                </c:pt>
                <c:pt idx="2">
                  <c:v>1</c:v>
                </c:pt>
                <c:pt idx="3">
                  <c:v>1.3333333333333333</c:v>
                </c:pt>
                <c:pt idx="4">
                  <c:v>1.0588235294117647</c:v>
                </c:pt>
                <c:pt idx="5">
                  <c:v>1.6666666666666667</c:v>
                </c:pt>
                <c:pt idx="6">
                  <c:v>1</c:v>
                </c:pt>
                <c:pt idx="7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BD0-4B7A-AB9D-83B27D306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94256"/>
        <c:axId val="607694648"/>
      </c:barChart>
      <c:catAx>
        <c:axId val="6076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648"/>
        <c:crosses val="autoZero"/>
        <c:auto val="1"/>
        <c:lblAlgn val="ctr"/>
        <c:lblOffset val="100"/>
        <c:noMultiLvlLbl val="0"/>
      </c:catAx>
      <c:valAx>
        <c:axId val="60769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301026422029085"/>
          <c:y val="0"/>
          <c:w val="0.20781805307322987"/>
          <c:h val="0.93420804228808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[PatFragebogen_2024.xlsx]Pivot!PivotTable5</c:name>
    <c:fmtId val="9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Tagesklinik</a:t>
            </a:r>
            <a:r>
              <a:rPr lang="de-DE" b="1" baseline="0" dirty="0" smtClean="0"/>
              <a:t> EWP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Pivot!$B$6</c:f>
              <c:strCache>
                <c:ptCount val="1"/>
                <c:pt idx="0">
                  <c:v>ZufriedenheitErgoPhysio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Pivot!$B$7:$B$11</c:f>
              <c:numCache>
                <c:formatCode>0.0</c:formatCode>
                <c:ptCount val="4"/>
                <c:pt idx="0">
                  <c:v>1.5714285714285714</c:v>
                </c:pt>
                <c:pt idx="1">
                  <c:v>2.1666666666666665</c:v>
                </c:pt>
                <c:pt idx="2">
                  <c:v>1.4166666666666667</c:v>
                </c:pt>
                <c:pt idx="3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F-4D8E-8EDB-3034A70FA98A}"/>
            </c:ext>
          </c:extLst>
        </c:ser>
        <c:ser>
          <c:idx val="1"/>
          <c:order val="1"/>
          <c:tx>
            <c:strRef>
              <c:f>Pivot!$C$6</c:f>
              <c:strCache>
                <c:ptCount val="1"/>
                <c:pt idx="0">
                  <c:v>ZufriedenheitKunstMusik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Pivot!$C$7:$C$11</c:f>
              <c:numCache>
                <c:formatCode>0.0</c:formatCode>
                <c:ptCount val="4"/>
                <c:pt idx="0">
                  <c:v>1.2</c:v>
                </c:pt>
                <c:pt idx="1">
                  <c:v>1.8571428571428572</c:v>
                </c:pt>
                <c:pt idx="2">
                  <c:v>1.3636363636363635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CF-4D8E-8EDB-3034A70FA98A}"/>
            </c:ext>
          </c:extLst>
        </c:ser>
        <c:ser>
          <c:idx val="2"/>
          <c:order val="2"/>
          <c:tx>
            <c:strRef>
              <c:f>Pivot!$D$6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Pivot!$D$7:$D$11</c:f>
              <c:numCache>
                <c:formatCode>0.0</c:formatCode>
                <c:ptCount val="4"/>
                <c:pt idx="0">
                  <c:v>1.8571428571428572</c:v>
                </c:pt>
                <c:pt idx="1">
                  <c:v>2.2857142857142856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CF-4D8E-8EDB-3034A70FA98A}"/>
            </c:ext>
          </c:extLst>
        </c:ser>
        <c:ser>
          <c:idx val="3"/>
          <c:order val="3"/>
          <c:tx>
            <c:strRef>
              <c:f>Pivot!$E$6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Pivot!$E$7:$E$11</c:f>
              <c:numCache>
                <c:formatCode>0.0</c:formatCode>
                <c:ptCount val="4"/>
                <c:pt idx="0">
                  <c:v>1.4285714285714286</c:v>
                </c:pt>
                <c:pt idx="1">
                  <c:v>2</c:v>
                </c:pt>
                <c:pt idx="2">
                  <c:v>1.5833333333333333</c:v>
                </c:pt>
                <c:pt idx="3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CF-4D8E-8EDB-3034A70FA98A}"/>
            </c:ext>
          </c:extLst>
        </c:ser>
        <c:ser>
          <c:idx val="4"/>
          <c:order val="4"/>
          <c:tx>
            <c:strRef>
              <c:f>Pivot!$F$6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Pivot!$F$7:$F$11</c:f>
              <c:numCache>
                <c:formatCode>0.0</c:formatCode>
                <c:ptCount val="4"/>
                <c:pt idx="0">
                  <c:v>1.4285714285714286</c:v>
                </c:pt>
                <c:pt idx="1">
                  <c:v>1.5714285714285714</c:v>
                </c:pt>
                <c:pt idx="2">
                  <c:v>1.3333333333333333</c:v>
                </c:pt>
                <c:pt idx="3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CF-4D8E-8EDB-3034A70FA98A}"/>
            </c:ext>
          </c:extLst>
        </c:ser>
        <c:ser>
          <c:idx val="5"/>
          <c:order val="5"/>
          <c:tx>
            <c:strRef>
              <c:f>Pivot!$G$6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Pivot!$G$7:$G$11</c:f>
              <c:numCache>
                <c:formatCode>0.0</c:formatCode>
                <c:ptCount val="4"/>
                <c:pt idx="0">
                  <c:v>2</c:v>
                </c:pt>
                <c:pt idx="1">
                  <c:v>1.8571428571428572</c:v>
                </c:pt>
                <c:pt idx="2">
                  <c:v>1.5833333333333333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CF-4D8E-8EDB-3034A70FA98A}"/>
            </c:ext>
          </c:extLst>
        </c:ser>
        <c:ser>
          <c:idx val="6"/>
          <c:order val="6"/>
          <c:tx>
            <c:strRef>
              <c:f>Pivot!$H$6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Pivot!$H$7:$H$11</c:f>
              <c:numCache>
                <c:formatCode>0.0</c:formatCode>
                <c:ptCount val="4"/>
                <c:pt idx="0">
                  <c:v>1.4285714285714286</c:v>
                </c:pt>
                <c:pt idx="1">
                  <c:v>1.7142857142857142</c:v>
                </c:pt>
                <c:pt idx="2">
                  <c:v>0.9</c:v>
                </c:pt>
                <c:pt idx="3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CF-4D8E-8EDB-3034A70FA98A}"/>
            </c:ext>
          </c:extLst>
        </c:ser>
        <c:ser>
          <c:idx val="7"/>
          <c:order val="7"/>
          <c:tx>
            <c:strRef>
              <c:f>Pivot!$I$6</c:f>
              <c:strCache>
                <c:ptCount val="1"/>
                <c:pt idx="0">
                  <c:v>Sauberkeit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Pivot!$I$7:$I$11</c:f>
              <c:numCache>
                <c:formatCode>0.0</c:formatCode>
                <c:ptCount val="4"/>
                <c:pt idx="0">
                  <c:v>1.5714285714285714</c:v>
                </c:pt>
                <c:pt idx="1">
                  <c:v>1.4285714285714286</c:v>
                </c:pt>
                <c:pt idx="2">
                  <c:v>1.1666666666666667</c:v>
                </c:pt>
                <c:pt idx="3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CF-4D8E-8EDB-3034A70FA98A}"/>
            </c:ext>
          </c:extLst>
        </c:ser>
        <c:ser>
          <c:idx val="8"/>
          <c:order val="8"/>
          <c:tx>
            <c:strRef>
              <c:f>Pivot!$J$6</c:f>
              <c:strCache>
                <c:ptCount val="1"/>
                <c:pt idx="0">
                  <c:v>SauberkeitFussboden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Pivot!$J$7:$J$11</c:f>
              <c:numCache>
                <c:formatCode>0.0</c:formatCode>
                <c:ptCount val="4"/>
                <c:pt idx="0">
                  <c:v>1.875</c:v>
                </c:pt>
                <c:pt idx="1">
                  <c:v>1.4285714285714286</c:v>
                </c:pt>
                <c:pt idx="2">
                  <c:v>1.5454545454545454</c:v>
                </c:pt>
                <c:pt idx="3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CF-4D8E-8EDB-3034A70FA98A}"/>
            </c:ext>
          </c:extLst>
        </c:ser>
        <c:ser>
          <c:idx val="9"/>
          <c:order val="9"/>
          <c:tx>
            <c:strRef>
              <c:f>Pivot!$K$6</c:f>
              <c:strCache>
                <c:ptCount val="1"/>
                <c:pt idx="0">
                  <c:v>SauberkeitDuscheWC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Pivot!$K$7:$K$11</c:f>
              <c:numCache>
                <c:formatCode>0.0</c:formatCode>
                <c:ptCount val="4"/>
                <c:pt idx="0">
                  <c:v>2.25</c:v>
                </c:pt>
                <c:pt idx="1">
                  <c:v>1.4285714285714286</c:v>
                </c:pt>
                <c:pt idx="2">
                  <c:v>1.5454545454545454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CF-4D8E-8EDB-3034A70FA98A}"/>
            </c:ext>
          </c:extLst>
        </c:ser>
        <c:ser>
          <c:idx val="10"/>
          <c:order val="10"/>
          <c:tx>
            <c:strRef>
              <c:f>Pivot!$L$6</c:f>
              <c:strCache>
                <c:ptCount val="1"/>
                <c:pt idx="0">
                  <c:v>SauberkeitRegale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Pivot!$L$7:$L$11</c:f>
              <c:numCache>
                <c:formatCode>0.0</c:formatCode>
                <c:ptCount val="4"/>
                <c:pt idx="0">
                  <c:v>1.75</c:v>
                </c:pt>
                <c:pt idx="1">
                  <c:v>1</c:v>
                </c:pt>
                <c:pt idx="2">
                  <c:v>1.3636363636363635</c:v>
                </c:pt>
                <c:pt idx="3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CF-4D8E-8EDB-3034A70FA98A}"/>
            </c:ext>
          </c:extLst>
        </c:ser>
        <c:ser>
          <c:idx val="11"/>
          <c:order val="11"/>
          <c:tx>
            <c:strRef>
              <c:f>Pivot!$M$6</c:f>
              <c:strCache>
                <c:ptCount val="1"/>
                <c:pt idx="0">
                  <c:v>SauberkeitLeerungAbfall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Pivot!$A$7:$A$11</c:f>
              <c:strCache>
                <c:ptCount val="4"/>
                <c:pt idx="0">
                  <c:v>TK EWP WSW</c:v>
                </c:pt>
                <c:pt idx="1">
                  <c:v>TK EWP LOEB</c:v>
                </c:pt>
                <c:pt idx="2">
                  <c:v>TK EWP HY</c:v>
                </c:pt>
                <c:pt idx="3">
                  <c:v>15 A</c:v>
                </c:pt>
              </c:strCache>
            </c:strRef>
          </c:cat>
          <c:val>
            <c:numRef>
              <c:f>Pivot!$M$7:$M$11</c:f>
              <c:numCache>
                <c:formatCode>0.0</c:formatCode>
                <c:ptCount val="4"/>
                <c:pt idx="0">
                  <c:v>1.625</c:v>
                </c:pt>
                <c:pt idx="1">
                  <c:v>1.1428571428571428</c:v>
                </c:pt>
                <c:pt idx="2">
                  <c:v>1.4545454545454546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7CF-4D8E-8EDB-3034A70FA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94256"/>
        <c:axId val="607694648"/>
      </c:barChart>
      <c:catAx>
        <c:axId val="6076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648"/>
        <c:crosses val="autoZero"/>
        <c:auto val="1"/>
        <c:lblAlgn val="ctr"/>
        <c:lblOffset val="100"/>
        <c:noMultiLvlLbl val="0"/>
      </c:catAx>
      <c:valAx>
        <c:axId val="60769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37D9B-328F-462A-9884-B290C8C42E52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67939-84E3-43F9-87D5-00ABC5A8F7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48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B943-A88D-4FBF-B56A-B20AE9C7AA6C}" type="datetimeFigureOut">
              <a:rPr lang="de-DE" smtClean="0"/>
              <a:t>25.04.2024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886-DDB8-4D60-AB11-56E8CEF89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5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" y="1626501"/>
            <a:ext cx="12192000" cy="46524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fld id="{ADBAA810-3B8D-4150-BDCF-F9548D89F323}" type="datetime1">
              <a:rPr lang="de-DE" smtClean="0"/>
              <a:t>25.04.2024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www.skh-grossschweidnitz.de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fld id="{F0A8AF70-D5DC-4576-9D17-A44CE6DB042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Rechteck 11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4" y="1733177"/>
            <a:ext cx="12192000" cy="55245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73352"/>
            <a:ext cx="12192000" cy="5651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238502"/>
            <a:ext cx="12192000" cy="55245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4" y="218499"/>
            <a:ext cx="12192000" cy="15146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960" y="433392"/>
            <a:ext cx="9144000" cy="1069962"/>
          </a:xfrm>
        </p:spPr>
        <p:txBody>
          <a:bodyPr anchor="ctr">
            <a:normAutofit/>
          </a:bodyPr>
          <a:lstStyle>
            <a:lvl1pPr algn="l">
              <a:defRPr lang="de-DE" sz="2400" dirty="0">
                <a:solidFill>
                  <a:srgbClr val="358479"/>
                </a:solidFill>
                <a:latin typeface="Rotis SemiSans Std" panose="020E05030302020203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3960" y="1541402"/>
            <a:ext cx="9144000" cy="468000"/>
          </a:xfrm>
        </p:spPr>
        <p:txBody>
          <a:bodyPr anchor="ctr">
            <a:normAutofit/>
          </a:bodyPr>
          <a:lstStyle>
            <a:lvl1pPr marL="0" indent="0" algn="l">
              <a:buNone/>
              <a:defRPr lang="de-DE" sz="1900" baseline="0" dirty="0">
                <a:solidFill>
                  <a:schemeClr val="tx1"/>
                </a:solidFill>
                <a:latin typeface="Rotis SemiSans Std" panose="020E05030302020203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Name des Referenten | Name der Klinik / Abteilung / Station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9576658" y="433392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58DC-22C7-4CB5-9406-4C3868C0F040}" type="datetime1">
              <a:rPr lang="de-DE" smtClean="0"/>
              <a:t>25.04.2024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D386-21A9-4C44-851D-588253D1ABF8}" type="datetime1">
              <a:rPr lang="de-DE" smtClean="0"/>
              <a:t>25.04.2024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  <a:lvl2pPr>
              <a:defRPr>
                <a:latin typeface="Rotis SemiSans Std" panose="020E0503030202020304" pitchFamily="34" charset="0"/>
              </a:defRPr>
            </a:lvl2pPr>
            <a:lvl3pPr>
              <a:defRPr>
                <a:latin typeface="Rotis SemiSans Std" panose="020E0503030202020304" pitchFamily="34" charset="0"/>
              </a:defRPr>
            </a:lvl3pPr>
            <a:lvl4pPr>
              <a:defRPr>
                <a:latin typeface="Rotis SemiSans Std" panose="020E0503030202020304" pitchFamily="34" charset="0"/>
              </a:defRPr>
            </a:lvl4pPr>
            <a:lvl5pPr>
              <a:defRPr>
                <a:latin typeface="Rotis SemiSans Std" panose="020E05030302020203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627" y="6192573"/>
            <a:ext cx="2381582" cy="562053"/>
          </a:xfrm>
          <a:prstGeom prst="rect">
            <a:avLst/>
          </a:prstGeom>
        </p:spPr>
      </p:pic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2C1D-5228-49FF-A23C-3AFADC022EC2}" type="datetime1">
              <a:rPr lang="de-DE" smtClean="0"/>
              <a:t>25.04.2024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tis SemiSans Std" panose="020E05030302020203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C740-5BB6-4BFA-9379-F2FEA4D37A06}" type="datetime1">
              <a:rPr lang="de-DE" smtClean="0"/>
              <a:t>25.04.2024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4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69EA9-7C18-49F3-BB3F-CEEDA62650CA}" type="datetime1">
              <a:rPr lang="de-DE" smtClean="0"/>
              <a:t>25.04.2024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7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Rotis SemiSans Std" panose="020E05030302020203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Rotis SemiSans Std" panose="020E05030302020203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E7F9-864E-407A-9E45-919BF9FF3BCA}" type="datetime1">
              <a:rPr lang="de-DE" smtClean="0"/>
              <a:t>25.04.2024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Rechteck 6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9266-08A4-4949-8130-4A45D2C1EE5D}" type="datetime1">
              <a:rPr lang="de-DE" smtClean="0"/>
              <a:t>25.04.2024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A926-7294-4800-841D-F134A4065FB4}" type="datetime1">
              <a:rPr lang="de-DE" smtClean="0"/>
              <a:t>25.04.2024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9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Rotis SemiSans Std" panose="020E05030302020203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tis SemiSans Std" panose="020E0503030202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B0A4-6CA9-429A-B156-179E0472E434}" type="datetime1">
              <a:rPr lang="de-DE" smtClean="0"/>
              <a:t>25.04.2024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1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tis SemiSans Std" panose="020E0503030202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9170-315A-49DD-8D6B-8694B4964DAA}" type="datetime1">
              <a:rPr lang="de-DE" smtClean="0"/>
              <a:t>25.04.2024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5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7770F-6929-41AD-B1F4-54D2499002B1}" type="datetime1">
              <a:rPr lang="de-DE" smtClean="0"/>
              <a:t>25.04.2024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www.skh-grossschweidnitz.de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AF70-D5DC-4576-9D17-A44CE6DB04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44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Auswertung kontinuierliche Patientenbefragung EWP, Neurologie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 smtClean="0"/>
              <a:t>Qualitätsmanagement</a:t>
            </a:r>
          </a:p>
          <a:p>
            <a:r>
              <a:rPr lang="de-DE" dirty="0" smtClean="0"/>
              <a:t>05.04.2024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92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63611"/>
            <a:ext cx="10515600" cy="1427077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</a:t>
            </a:r>
            <a:endParaRPr lang="de-DE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38200" y="1602154"/>
            <a:ext cx="101736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Befragungsteilnehmer: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Patienten aller EWP Stationen und Tageskliniken,  inklusive Station 36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Patienten der Neurologie</a:t>
            </a:r>
          </a:p>
          <a:p>
            <a:endParaRPr lang="de-DE" dirty="0"/>
          </a:p>
          <a:p>
            <a:r>
              <a:rPr lang="de-DE" u="sng" dirty="0" smtClean="0"/>
              <a:t>Befragungszyklus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Aushändigung des Fragebogens </a:t>
            </a:r>
            <a:r>
              <a:rPr lang="de-DE" dirty="0" smtClean="0"/>
              <a:t>an jeden Patienten 1-3 </a:t>
            </a:r>
            <a:r>
              <a:rPr lang="de-DE" dirty="0"/>
              <a:t>Tage vor </a:t>
            </a:r>
            <a:r>
              <a:rPr lang="de-DE" dirty="0" smtClean="0"/>
              <a:t>Entlassung/Verlegung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r>
              <a:rPr lang="de-DE" u="sng" dirty="0" smtClean="0"/>
              <a:t>Präsentation der Auswertung erfolgt an: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Krankenhausleitung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Chefärzte EWP und </a:t>
            </a:r>
            <a:r>
              <a:rPr lang="de-DE" dirty="0" smtClean="0"/>
              <a:t>Neurologie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Pflegedienstbereichsleitungen</a:t>
            </a: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err="1"/>
              <a:t>QMB</a:t>
            </a:r>
            <a:r>
              <a:rPr lang="de-DE" dirty="0"/>
              <a:t> =&gt; Weitergabe an das multiprofessionelle Team der Station/</a:t>
            </a:r>
            <a:r>
              <a:rPr lang="de-DE" dirty="0" err="1"/>
              <a:t>TK</a:t>
            </a: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Veröffentlichung im Intranet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Veröffentlichung (Quartalsauswertung) </a:t>
            </a:r>
            <a:r>
              <a:rPr lang="de-DE" dirty="0"/>
              <a:t>auf unserer Homepage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36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prstClr val="black"/>
                </a:solidFill>
              </a:rPr>
              <a:t>Auswertung Patientenzufriedenheit </a:t>
            </a:r>
            <a:r>
              <a:rPr lang="de-DE" sz="3600" dirty="0" smtClean="0">
                <a:solidFill>
                  <a:prstClr val="black"/>
                </a:solidFill>
              </a:rPr>
              <a:t>1. Quartal 2024</a:t>
            </a:r>
            <a:r>
              <a:rPr lang="de-DE" sz="3600" dirty="0">
                <a:solidFill>
                  <a:prstClr val="black"/>
                </a:solidFill>
              </a:rPr>
              <a:t/>
            </a:r>
            <a:br>
              <a:rPr lang="de-DE" sz="3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EWP und Neurologie </a:t>
            </a:r>
            <a:r>
              <a:rPr lang="de-DE" sz="1600" dirty="0" smtClean="0">
                <a:solidFill>
                  <a:prstClr val="black"/>
                </a:solidFill>
              </a:rPr>
              <a:t>=&gt; Benotung </a:t>
            </a:r>
            <a:r>
              <a:rPr lang="de-DE" sz="1600" dirty="0">
                <a:solidFill>
                  <a:prstClr val="black"/>
                </a:solidFill>
              </a:rPr>
              <a:t>von 1 – 5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br>
              <a:rPr lang="de-DE" sz="1600" dirty="0" smtClean="0">
                <a:solidFill>
                  <a:prstClr val="black"/>
                </a:solidFill>
              </a:rPr>
            </a:br>
            <a:r>
              <a:rPr lang="de-DE" sz="1600" dirty="0" smtClean="0">
                <a:solidFill>
                  <a:prstClr val="black"/>
                </a:solidFill>
              </a:rPr>
              <a:t>außer Station 30 =&gt; Bewertung 1 - 3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3</a:t>
            </a:fld>
            <a:endParaRPr lang="de-DE" dirty="0"/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198437"/>
              </p:ext>
            </p:extLst>
          </p:nvPr>
        </p:nvGraphicFramePr>
        <p:xfrm>
          <a:off x="838200" y="1821336"/>
          <a:ext cx="11140440" cy="246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169491"/>
              </p:ext>
            </p:extLst>
          </p:nvPr>
        </p:nvGraphicFramePr>
        <p:xfrm>
          <a:off x="464423" y="4279861"/>
          <a:ext cx="7341394" cy="2033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507487"/>
              </p:ext>
            </p:extLst>
          </p:nvPr>
        </p:nvGraphicFramePr>
        <p:xfrm>
          <a:off x="7995920" y="5023129"/>
          <a:ext cx="3982720" cy="129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105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solidFill>
                  <a:prstClr val="black"/>
                </a:solidFill>
              </a:rPr>
              <a:t>Auswertung Patientenzufriedenheit </a:t>
            </a:r>
            <a:r>
              <a:rPr lang="de-DE" sz="3600" dirty="0" smtClean="0">
                <a:solidFill>
                  <a:prstClr val="black"/>
                </a:solidFill>
              </a:rPr>
              <a:t>Januar 2024</a:t>
            </a:r>
            <a:r>
              <a:rPr lang="de-DE" sz="3600" dirty="0">
                <a:solidFill>
                  <a:prstClr val="black"/>
                </a:solidFill>
              </a:rPr>
              <a:t/>
            </a:r>
            <a:br>
              <a:rPr lang="de-DE" sz="3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Benotung von 1 – 5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4</a:t>
            </a:fld>
            <a:endParaRPr lang="de-DE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659434"/>
              </p:ext>
            </p:extLst>
          </p:nvPr>
        </p:nvGraphicFramePr>
        <p:xfrm>
          <a:off x="7627223" y="4616925"/>
          <a:ext cx="4097417" cy="139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986042"/>
              </p:ext>
            </p:extLst>
          </p:nvPr>
        </p:nvGraphicFramePr>
        <p:xfrm>
          <a:off x="335280" y="1690688"/>
          <a:ext cx="11389360" cy="2363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939091"/>
              </p:ext>
            </p:extLst>
          </p:nvPr>
        </p:nvGraphicFramePr>
        <p:xfrm>
          <a:off x="746986" y="4151946"/>
          <a:ext cx="6283734" cy="1862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438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solidFill>
                  <a:prstClr val="black"/>
                </a:solidFill>
              </a:rPr>
              <a:t>Auswertung Patientenzufriedenheit </a:t>
            </a:r>
            <a:r>
              <a:rPr lang="de-DE" sz="3600" dirty="0" smtClean="0">
                <a:solidFill>
                  <a:prstClr val="black"/>
                </a:solidFill>
              </a:rPr>
              <a:t>Februar 2024</a:t>
            </a:r>
            <a:r>
              <a:rPr lang="de-DE" sz="3600" dirty="0">
                <a:solidFill>
                  <a:prstClr val="black"/>
                </a:solidFill>
              </a:rPr>
              <a:t/>
            </a:r>
            <a:br>
              <a:rPr lang="de-DE" sz="3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Benotung von 1 – 5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5</a:t>
            </a:fld>
            <a:endParaRPr lang="de-DE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522510"/>
              </p:ext>
            </p:extLst>
          </p:nvPr>
        </p:nvGraphicFramePr>
        <p:xfrm>
          <a:off x="6348083" y="4704080"/>
          <a:ext cx="5359174" cy="146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722386"/>
              </p:ext>
            </p:extLst>
          </p:nvPr>
        </p:nvGraphicFramePr>
        <p:xfrm>
          <a:off x="637142" y="1690688"/>
          <a:ext cx="11351657" cy="262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166042"/>
              </p:ext>
            </p:extLst>
          </p:nvPr>
        </p:nvGraphicFramePr>
        <p:xfrm>
          <a:off x="297683" y="4429602"/>
          <a:ext cx="6050400" cy="174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090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solidFill>
                  <a:prstClr val="black"/>
                </a:solidFill>
              </a:rPr>
              <a:t>Auswertung Patientenzufriedenheit </a:t>
            </a:r>
            <a:r>
              <a:rPr lang="de-DE" sz="3600" dirty="0" smtClean="0">
                <a:solidFill>
                  <a:prstClr val="black"/>
                </a:solidFill>
              </a:rPr>
              <a:t>März 2024</a:t>
            </a:r>
            <a:r>
              <a:rPr lang="de-DE" sz="3600" dirty="0">
                <a:solidFill>
                  <a:prstClr val="black"/>
                </a:solidFill>
              </a:rPr>
              <a:t/>
            </a:r>
            <a:br>
              <a:rPr lang="de-DE" sz="3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Benotung von 1 – 5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6</a:t>
            </a:fld>
            <a:endParaRPr lang="de-DE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835947"/>
              </p:ext>
            </p:extLst>
          </p:nvPr>
        </p:nvGraphicFramePr>
        <p:xfrm>
          <a:off x="6969760" y="4526440"/>
          <a:ext cx="4775200" cy="1431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311476"/>
              </p:ext>
            </p:extLst>
          </p:nvPr>
        </p:nvGraphicFramePr>
        <p:xfrm>
          <a:off x="736826" y="1548605"/>
          <a:ext cx="11170694" cy="211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517131"/>
              </p:ext>
            </p:extLst>
          </p:nvPr>
        </p:nvGraphicFramePr>
        <p:xfrm>
          <a:off x="736826" y="4064000"/>
          <a:ext cx="5989094" cy="189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3603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tis SemiSans">
      <a:majorFont>
        <a:latin typeface="Rotis SemiSans Std"/>
        <a:ea typeface=""/>
        <a:cs typeface=""/>
      </a:majorFont>
      <a:minorFont>
        <a:latin typeface="Rotis SemiSans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H Großschweidnitz_2022 (1).pptx" id="{5A82676C-5336-42C0-9128-A2B64EC1D0D9}" vid="{91014BC1-CE4E-4F5F-BE05-B376627B7C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</Template>
  <TotalTime>0</TotalTime>
  <Words>153</Words>
  <Application>Microsoft Office PowerPoint</Application>
  <PresentationFormat>Breitbild</PresentationFormat>
  <Paragraphs>45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Rotis SemiSans Std</vt:lpstr>
      <vt:lpstr>Wingdings</vt:lpstr>
      <vt:lpstr>Office Theme</vt:lpstr>
      <vt:lpstr>Auswertung kontinuierliche Patientenbefragung EWP, Neurologie</vt:lpstr>
      <vt:lpstr>Auswertung Patientenzufriedenheit</vt:lpstr>
      <vt:lpstr>Auswertung Patientenzufriedenheit 1. Quartal 2024 EWP und Neurologie =&gt; Benotung von 1 – 5   außer Station 30 =&gt; Bewertung 1 - 3</vt:lpstr>
      <vt:lpstr>Auswertung Patientenzufriedenheit Januar 2024 Benotung von 1 – 5 </vt:lpstr>
      <vt:lpstr>Auswertung Patientenzufriedenheit Februar 2024 Benotung von 1 – 5 </vt:lpstr>
      <vt:lpstr>Auswertung Patientenzufriedenheit März 2024 Benotung von 1 – 5 </vt:lpstr>
    </vt:vector>
  </TitlesOfParts>
  <Company>SKHGR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Auswertung kontinuierliche Patientenbefragung EWP, Neurologie</dc:title>
  <dc:creator>Exner, Hanna</dc:creator>
  <cp:lastModifiedBy>Schulze, Ulrike</cp:lastModifiedBy>
  <cp:revision>126</cp:revision>
  <cp:lastPrinted>2023-10-09T13:31:10Z</cp:lastPrinted>
  <dcterms:created xsi:type="dcterms:W3CDTF">2023-05-16T07:55:18Z</dcterms:created>
  <dcterms:modified xsi:type="dcterms:W3CDTF">2024-04-25T12:57:53Z</dcterms:modified>
</cp:coreProperties>
</file>